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9" r:id="rId2"/>
    <p:sldId id="256" r:id="rId3"/>
    <p:sldId id="310" r:id="rId4"/>
    <p:sldId id="334" r:id="rId5"/>
    <p:sldId id="335" r:id="rId6"/>
    <p:sldId id="336" r:id="rId7"/>
    <p:sldId id="337" r:id="rId8"/>
    <p:sldId id="338" r:id="rId9"/>
    <p:sldId id="339" r:id="rId10"/>
    <p:sldId id="340" r:id="rId11"/>
    <p:sldId id="342" r:id="rId12"/>
    <p:sldId id="343" r:id="rId13"/>
    <p:sldId id="344" r:id="rId14"/>
    <p:sldId id="345" r:id="rId15"/>
    <p:sldId id="346" r:id="rId16"/>
    <p:sldId id="347" r:id="rId17"/>
    <p:sldId id="348" r:id="rId18"/>
    <p:sldId id="349" r:id="rId19"/>
    <p:sldId id="350" r:id="rId20"/>
    <p:sldId id="351" r:id="rId21"/>
    <p:sldId id="353" r:id="rId22"/>
    <p:sldId id="352" r:id="rId23"/>
    <p:sldId id="354" r:id="rId24"/>
    <p:sldId id="355" r:id="rId25"/>
    <p:sldId id="356" r:id="rId26"/>
    <p:sldId id="357" r:id="rId27"/>
    <p:sldId id="358" r:id="rId28"/>
    <p:sldId id="360" r:id="rId29"/>
    <p:sldId id="341" r:id="rId30"/>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charset="0"/>
        <a:ea typeface="MS PGothic" charset="0"/>
        <a:cs typeface="MS PGothic" charset="0"/>
      </a:defRPr>
    </a:lvl1pPr>
    <a:lvl2pPr marL="457200" algn="l" rtl="0" eaLnBrk="0" fontAlgn="base" hangingPunct="0">
      <a:spcBef>
        <a:spcPct val="0"/>
      </a:spcBef>
      <a:spcAft>
        <a:spcPct val="0"/>
      </a:spcAft>
      <a:defRPr sz="2800" kern="1200">
        <a:solidFill>
          <a:schemeClr val="tx1"/>
        </a:solidFill>
        <a:latin typeface="Times" charset="0"/>
        <a:ea typeface="MS PGothic" charset="0"/>
        <a:cs typeface="MS PGothic" charset="0"/>
      </a:defRPr>
    </a:lvl2pPr>
    <a:lvl3pPr marL="914400" algn="l" rtl="0" eaLnBrk="0" fontAlgn="base" hangingPunct="0">
      <a:spcBef>
        <a:spcPct val="0"/>
      </a:spcBef>
      <a:spcAft>
        <a:spcPct val="0"/>
      </a:spcAft>
      <a:defRPr sz="2800" kern="1200">
        <a:solidFill>
          <a:schemeClr val="tx1"/>
        </a:solidFill>
        <a:latin typeface="Times" charset="0"/>
        <a:ea typeface="MS PGothic" charset="0"/>
        <a:cs typeface="MS PGothic" charset="0"/>
      </a:defRPr>
    </a:lvl3pPr>
    <a:lvl4pPr marL="1371600" algn="l" rtl="0" eaLnBrk="0" fontAlgn="base" hangingPunct="0">
      <a:spcBef>
        <a:spcPct val="0"/>
      </a:spcBef>
      <a:spcAft>
        <a:spcPct val="0"/>
      </a:spcAft>
      <a:defRPr sz="2800" kern="1200">
        <a:solidFill>
          <a:schemeClr val="tx1"/>
        </a:solidFill>
        <a:latin typeface="Times" charset="0"/>
        <a:ea typeface="MS PGothic" charset="0"/>
        <a:cs typeface="MS PGothic" charset="0"/>
      </a:defRPr>
    </a:lvl4pPr>
    <a:lvl5pPr marL="1828800" algn="l" rtl="0" eaLnBrk="0" fontAlgn="base" hangingPunct="0">
      <a:spcBef>
        <a:spcPct val="0"/>
      </a:spcBef>
      <a:spcAft>
        <a:spcPct val="0"/>
      </a:spcAft>
      <a:defRPr sz="2800" kern="1200">
        <a:solidFill>
          <a:schemeClr val="tx1"/>
        </a:solidFill>
        <a:latin typeface="Times" charset="0"/>
        <a:ea typeface="MS PGothic" charset="0"/>
        <a:cs typeface="MS PGothic" charset="0"/>
      </a:defRPr>
    </a:lvl5pPr>
    <a:lvl6pPr marL="2286000" algn="l" defTabSz="457200" rtl="0" eaLnBrk="1" latinLnBrk="0" hangingPunct="1">
      <a:defRPr sz="2800" kern="1200">
        <a:solidFill>
          <a:schemeClr val="tx1"/>
        </a:solidFill>
        <a:latin typeface="Times" charset="0"/>
        <a:ea typeface="MS PGothic" charset="0"/>
        <a:cs typeface="MS PGothic" charset="0"/>
      </a:defRPr>
    </a:lvl6pPr>
    <a:lvl7pPr marL="2743200" algn="l" defTabSz="457200" rtl="0" eaLnBrk="1" latinLnBrk="0" hangingPunct="1">
      <a:defRPr sz="2800" kern="1200">
        <a:solidFill>
          <a:schemeClr val="tx1"/>
        </a:solidFill>
        <a:latin typeface="Times" charset="0"/>
        <a:ea typeface="MS PGothic" charset="0"/>
        <a:cs typeface="MS PGothic" charset="0"/>
      </a:defRPr>
    </a:lvl7pPr>
    <a:lvl8pPr marL="3200400" algn="l" defTabSz="457200" rtl="0" eaLnBrk="1" latinLnBrk="0" hangingPunct="1">
      <a:defRPr sz="2800" kern="1200">
        <a:solidFill>
          <a:schemeClr val="tx1"/>
        </a:solidFill>
        <a:latin typeface="Times" charset="0"/>
        <a:ea typeface="MS PGothic" charset="0"/>
        <a:cs typeface="MS PGothic" charset="0"/>
      </a:defRPr>
    </a:lvl8pPr>
    <a:lvl9pPr marL="3657600" algn="l" defTabSz="457200" rtl="0" eaLnBrk="1" latinLnBrk="0" hangingPunct="1">
      <a:defRPr sz="2800" kern="1200">
        <a:solidFill>
          <a:schemeClr val="tx1"/>
        </a:solidFill>
        <a:latin typeface="Times"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72DC"/>
    <a:srgbClr val="DDDDDD"/>
    <a:srgbClr val="ED18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tijl, licht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7"/>
    <p:restoredTop sz="94592"/>
  </p:normalViewPr>
  <p:slideViewPr>
    <p:cSldViewPr>
      <p:cViewPr>
        <p:scale>
          <a:sx n="100" d="100"/>
          <a:sy n="100" d="100"/>
        </p:scale>
        <p:origin x="3424" y="22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3" Type="http://schemas.openxmlformats.org/officeDocument/2006/relationships/slide" Target="slides/slide12.xml"/><Relationship Id="rId18" Type="http://schemas.openxmlformats.org/officeDocument/2006/relationships/slide" Target="slides/slide17.xml"/><Relationship Id="rId21" Type="http://schemas.openxmlformats.org/officeDocument/2006/relationships/slide" Target="slides/slide20.xml"/><Relationship Id="rId34" Type="http://schemas.openxmlformats.org/officeDocument/2006/relationships/tableStyles" Target="tableStyles.xml"/><Relationship Id="rId25" Type="http://schemas.openxmlformats.org/officeDocument/2006/relationships/slide" Target="slides/slide24.xml"/><Relationship Id="rId7" Type="http://schemas.openxmlformats.org/officeDocument/2006/relationships/slide" Target="slides/slide6.xml"/><Relationship Id="rId33"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0" Type="http://schemas.openxmlformats.org/officeDocument/2006/relationships/slide" Target="slides/slide19.xml"/><Relationship Id="rId29" Type="http://schemas.openxmlformats.org/officeDocument/2006/relationships/slide" Target="slides/slide28.xml"/><Relationship Id="rId2" Type="http://schemas.openxmlformats.org/officeDocument/2006/relationships/slide" Target="slides/slide1.xml"/><Relationship Id="rId16" Type="http://schemas.openxmlformats.org/officeDocument/2006/relationships/slide" Target="slides/slide15.xml"/><Relationship Id="rId24" Type="http://schemas.openxmlformats.org/officeDocument/2006/relationships/slide" Target="slides/slide23.xml"/><Relationship Id="rId1" Type="http://schemas.openxmlformats.org/officeDocument/2006/relationships/slideMaster" Target="slideMasters/slideMaster1.xml"/><Relationship Id="rId32" Type="http://schemas.openxmlformats.org/officeDocument/2006/relationships/viewProps" Target="viewProps.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customXml" Target="../customXml/item3.xml"/><Relationship Id="rId23" Type="http://schemas.openxmlformats.org/officeDocument/2006/relationships/slide" Target="slides/slide22.xml"/><Relationship Id="rId28" Type="http://schemas.openxmlformats.org/officeDocument/2006/relationships/slide" Target="slides/slide27.xml"/><Relationship Id="rId5" Type="http://schemas.openxmlformats.org/officeDocument/2006/relationships/slide" Target="slides/slide4.xml"/><Relationship Id="rId15" Type="http://schemas.openxmlformats.org/officeDocument/2006/relationships/slide" Target="slides/slide14.xml"/><Relationship Id="rId36" Type="http://schemas.openxmlformats.org/officeDocument/2006/relationships/customXml" Target="../customXml/item2.xml"/><Relationship Id="rId3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22" Type="http://schemas.openxmlformats.org/officeDocument/2006/relationships/slide" Target="slides/slide21.xml"/><Relationship Id="rId27" Type="http://schemas.openxmlformats.org/officeDocument/2006/relationships/slide" Target="slides/slide26.xml"/><Relationship Id="rId4" Type="http://schemas.openxmlformats.org/officeDocument/2006/relationships/slide" Target="slides/slide3.xml"/><Relationship Id="rId30" Type="http://schemas.openxmlformats.org/officeDocument/2006/relationships/slide" Target="slides/slide29.xml"/><Relationship Id="rId9" Type="http://schemas.openxmlformats.org/officeDocument/2006/relationships/slide" Target="slides/slide8.xml"/><Relationship Id="rId14" Type="http://schemas.openxmlformats.org/officeDocument/2006/relationships/slide" Target="slides/slide13.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B71F80DB-36D2-2646-B4A4-5653C1E98457}" type="slidenum">
              <a:rPr lang="nl-NL"/>
              <a:pPr>
                <a:defRPr/>
              </a:pPr>
              <a:t>‹nr.›</a:t>
            </a:fld>
            <a:endParaRPr lang="nl-NL"/>
          </a:p>
        </p:txBody>
      </p:sp>
    </p:spTree>
    <p:extLst>
      <p:ext uri="{BB962C8B-B14F-4D97-AF65-F5344CB8AC3E}">
        <p14:creationId xmlns:p14="http://schemas.microsoft.com/office/powerpoint/2010/main" val="987388630"/>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603DE610-10F9-B844-A5B5-0CF482C96C15}" type="slidenum">
              <a:rPr lang="nl-NL"/>
              <a:pPr>
                <a:defRPr/>
              </a:pPr>
              <a:t>‹nr.›</a:t>
            </a:fld>
            <a:endParaRPr lang="nl-NL"/>
          </a:p>
        </p:txBody>
      </p:sp>
    </p:spTree>
    <p:extLst>
      <p:ext uri="{BB962C8B-B14F-4D97-AF65-F5344CB8AC3E}">
        <p14:creationId xmlns:p14="http://schemas.microsoft.com/office/powerpoint/2010/main" val="522225271"/>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8D3F468F-94F3-3A42-988A-4D8A8D3F2480}" type="slidenum">
              <a:rPr lang="nl-NL"/>
              <a:pPr>
                <a:defRPr/>
              </a:pPr>
              <a:t>‹nr.›</a:t>
            </a:fld>
            <a:endParaRPr lang="nl-NL"/>
          </a:p>
        </p:txBody>
      </p:sp>
    </p:spTree>
    <p:extLst>
      <p:ext uri="{BB962C8B-B14F-4D97-AF65-F5344CB8AC3E}">
        <p14:creationId xmlns:p14="http://schemas.microsoft.com/office/powerpoint/2010/main" val="3949999613"/>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illustratie 2"/>
          <p:cNvSpPr>
            <a:spLocks noGrp="1"/>
          </p:cNvSpPr>
          <p:nvPr>
            <p:ph type="clipArt" sz="half" idx="1"/>
          </p:nvPr>
        </p:nvSpPr>
        <p:spPr>
          <a:xfrm>
            <a:off x="685800" y="1981200"/>
            <a:ext cx="3810000" cy="4114800"/>
          </a:xfrm>
        </p:spPr>
        <p:txBody>
          <a:bodyPr/>
          <a:lstStyle/>
          <a:p>
            <a:pPr lvl="0"/>
            <a:endParaRPr lang="nl-NL" noProof="0" smtClean="0"/>
          </a:p>
        </p:txBody>
      </p:sp>
      <p:sp>
        <p:nvSpPr>
          <p:cNvPr id="4" name="Tijdelijke aanduiding voor tekst 3"/>
          <p:cNvSpPr>
            <a:spLocks noGrp="1"/>
          </p:cNvSpPr>
          <p:nvPr>
            <p:ph type="body" sz="half" idx="2"/>
          </p:nvPr>
        </p:nvSpPr>
        <p:spPr>
          <a:xfrm>
            <a:off x="4648200" y="1981200"/>
            <a:ext cx="38100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484DD99B-4B59-B44E-82F8-86E7C945C7D9}" type="slidenum">
              <a:rPr lang="nl-NL"/>
              <a:pPr>
                <a:defRPr/>
              </a:pPr>
              <a:t>‹nr.›</a:t>
            </a:fld>
            <a:endParaRPr lang="nl-NL"/>
          </a:p>
        </p:txBody>
      </p:sp>
    </p:spTree>
    <p:extLst>
      <p:ext uri="{BB962C8B-B14F-4D97-AF65-F5344CB8AC3E}">
        <p14:creationId xmlns:p14="http://schemas.microsoft.com/office/powerpoint/2010/main" val="169381425"/>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B41535FA-FC0F-3348-BCC2-EF333CF34853}" type="slidenum">
              <a:rPr lang="nl-NL"/>
              <a:pPr>
                <a:defRPr/>
              </a:pPr>
              <a:t>‹nr.›</a:t>
            </a:fld>
            <a:endParaRPr lang="nl-NL"/>
          </a:p>
        </p:txBody>
      </p:sp>
    </p:spTree>
    <p:extLst>
      <p:ext uri="{BB962C8B-B14F-4D97-AF65-F5344CB8AC3E}">
        <p14:creationId xmlns:p14="http://schemas.microsoft.com/office/powerpoint/2010/main" val="584324739"/>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FBA93170-5019-6842-8182-1A0A50CC0B41}" type="slidenum">
              <a:rPr lang="nl-NL"/>
              <a:pPr>
                <a:defRPr/>
              </a:pPr>
              <a:t>‹nr.›</a:t>
            </a:fld>
            <a:endParaRPr lang="nl-NL"/>
          </a:p>
        </p:txBody>
      </p:sp>
    </p:spTree>
    <p:extLst>
      <p:ext uri="{BB962C8B-B14F-4D97-AF65-F5344CB8AC3E}">
        <p14:creationId xmlns:p14="http://schemas.microsoft.com/office/powerpoint/2010/main" val="1403636986"/>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71E2F6BF-8AF8-7445-A810-5F715C043AAA}" type="slidenum">
              <a:rPr lang="nl-NL"/>
              <a:pPr>
                <a:defRPr/>
              </a:pPr>
              <a:t>‹nr.›</a:t>
            </a:fld>
            <a:endParaRPr lang="nl-NL"/>
          </a:p>
        </p:txBody>
      </p:sp>
    </p:spTree>
    <p:extLst>
      <p:ext uri="{BB962C8B-B14F-4D97-AF65-F5344CB8AC3E}">
        <p14:creationId xmlns:p14="http://schemas.microsoft.com/office/powerpoint/2010/main" val="4182241556"/>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91B1D178-7D0B-2149-8633-993BED07BDC4}" type="slidenum">
              <a:rPr lang="nl-NL"/>
              <a:pPr>
                <a:defRPr/>
              </a:pPr>
              <a:t>‹nr.›</a:t>
            </a:fld>
            <a:endParaRPr lang="nl-NL"/>
          </a:p>
        </p:txBody>
      </p:sp>
    </p:spTree>
    <p:extLst>
      <p:ext uri="{BB962C8B-B14F-4D97-AF65-F5344CB8AC3E}">
        <p14:creationId xmlns:p14="http://schemas.microsoft.com/office/powerpoint/2010/main" val="2870646000"/>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398CA1B2-6E9B-E446-ADEB-3612F9746C7E}" type="slidenum">
              <a:rPr lang="nl-NL"/>
              <a:pPr>
                <a:defRPr/>
              </a:pPr>
              <a:t>‹nr.›</a:t>
            </a:fld>
            <a:endParaRPr lang="nl-NL"/>
          </a:p>
        </p:txBody>
      </p:sp>
    </p:spTree>
    <p:extLst>
      <p:ext uri="{BB962C8B-B14F-4D97-AF65-F5344CB8AC3E}">
        <p14:creationId xmlns:p14="http://schemas.microsoft.com/office/powerpoint/2010/main" val="403371516"/>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82E3EB4B-A10A-D940-B583-40ACC1EFB4B4}" type="slidenum">
              <a:rPr lang="nl-NL"/>
              <a:pPr>
                <a:defRPr/>
              </a:pPr>
              <a:t>‹nr.›</a:t>
            </a:fld>
            <a:endParaRPr lang="nl-NL"/>
          </a:p>
        </p:txBody>
      </p:sp>
    </p:spTree>
    <p:extLst>
      <p:ext uri="{BB962C8B-B14F-4D97-AF65-F5344CB8AC3E}">
        <p14:creationId xmlns:p14="http://schemas.microsoft.com/office/powerpoint/2010/main" val="703227767"/>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D3D1CA14-6F64-E04B-89EF-B87C7E21CFB2}" type="slidenum">
              <a:rPr lang="nl-NL"/>
              <a:pPr>
                <a:defRPr/>
              </a:pPr>
              <a:t>‹nr.›</a:t>
            </a:fld>
            <a:endParaRPr lang="nl-NL"/>
          </a:p>
        </p:txBody>
      </p:sp>
    </p:spTree>
    <p:extLst>
      <p:ext uri="{BB962C8B-B14F-4D97-AF65-F5344CB8AC3E}">
        <p14:creationId xmlns:p14="http://schemas.microsoft.com/office/powerpoint/2010/main" val="3214280675"/>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26CA7D72-4C93-444C-8F31-F2DCAF9D4103}" type="slidenum">
              <a:rPr lang="nl-NL"/>
              <a:pPr>
                <a:defRPr/>
              </a:pPr>
              <a:t>‹nr.›</a:t>
            </a:fld>
            <a:endParaRPr lang="nl-NL"/>
          </a:p>
        </p:txBody>
      </p:sp>
    </p:spTree>
    <p:extLst>
      <p:ext uri="{BB962C8B-B14F-4D97-AF65-F5344CB8AC3E}">
        <p14:creationId xmlns:p14="http://schemas.microsoft.com/office/powerpoint/2010/main" val="1424879895"/>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a:ea typeface="Times New Roman"/>
                <a:cs typeface="Times New Roman"/>
              </a:defRPr>
            </a:lvl1pPr>
          </a:lstStyle>
          <a:p>
            <a:pPr>
              <a:defRPr/>
            </a:pPr>
            <a:endParaRPr lang="nl-NL"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a:ea typeface="Times New Roman"/>
                <a:cs typeface="Times New Roman"/>
              </a:defRPr>
            </a:lvl1pPr>
          </a:lstStyle>
          <a:p>
            <a:pPr>
              <a:defRPr/>
            </a:pPr>
            <a:endParaRPr lang="nl-NL"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Times New Roman"/>
                <a:ea typeface="Times New Roman"/>
                <a:cs typeface="Times New Roman"/>
              </a:defRPr>
            </a:lvl1pPr>
          </a:lstStyle>
          <a:p>
            <a:pPr>
              <a:defRPr/>
            </a:pPr>
            <a:fld id="{DF9D9931-B127-1E44-9771-FD563FCEC6DE}" type="slidenum">
              <a:rPr lang="nl-NL" smtClean="0"/>
              <a:pPr>
                <a:defRPr/>
              </a:pPr>
              <a:t>‹nr.›</a:t>
            </a:fld>
            <a:endParaRPr lang="nl-N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dissolve/>
  </p:transition>
  <p:txStyles>
    <p:titleStyle>
      <a:lvl1pPr algn="ctr" rtl="0" eaLnBrk="0" fontAlgn="base" hangingPunct="0">
        <a:spcBef>
          <a:spcPct val="0"/>
        </a:spcBef>
        <a:spcAft>
          <a:spcPct val="0"/>
        </a:spcAft>
        <a:defRPr sz="4400">
          <a:solidFill>
            <a:schemeClr val="tx2"/>
          </a:solidFill>
          <a:latin typeface="Times New Roman"/>
          <a:ea typeface="Times New Roman"/>
          <a:cs typeface="Times New Roman"/>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a:ea typeface="Times New Roman"/>
          <a:cs typeface="Times New Roman"/>
        </a:defRPr>
      </a:lvl1pPr>
      <a:lvl2pPr marL="742950" indent="-285750" algn="l" rtl="0" eaLnBrk="0" fontAlgn="base" hangingPunct="0">
        <a:spcBef>
          <a:spcPct val="20000"/>
        </a:spcBef>
        <a:spcAft>
          <a:spcPct val="0"/>
        </a:spcAft>
        <a:buChar char="–"/>
        <a:defRPr sz="2800">
          <a:solidFill>
            <a:schemeClr val="tx1"/>
          </a:solidFill>
          <a:latin typeface="Times New Roman"/>
          <a:ea typeface="Times New Roman"/>
          <a:cs typeface="Times New Roman"/>
        </a:defRPr>
      </a:lvl2pPr>
      <a:lvl3pPr marL="1143000" indent="-228600" algn="l" rtl="0" eaLnBrk="0" fontAlgn="base" hangingPunct="0">
        <a:spcBef>
          <a:spcPct val="20000"/>
        </a:spcBef>
        <a:spcAft>
          <a:spcPct val="0"/>
        </a:spcAft>
        <a:buChar char="•"/>
        <a:defRPr sz="2400">
          <a:solidFill>
            <a:schemeClr val="tx1"/>
          </a:solidFill>
          <a:latin typeface="Times New Roman"/>
          <a:ea typeface="Times New Roman"/>
          <a:cs typeface="Times New Roman"/>
        </a:defRPr>
      </a:lvl3pPr>
      <a:lvl4pPr marL="1600200" indent="-228600" algn="l" rtl="0" eaLnBrk="0" fontAlgn="base" hangingPunct="0">
        <a:spcBef>
          <a:spcPct val="20000"/>
        </a:spcBef>
        <a:spcAft>
          <a:spcPct val="0"/>
        </a:spcAft>
        <a:buChar char="–"/>
        <a:defRPr sz="2000">
          <a:solidFill>
            <a:schemeClr val="tx1"/>
          </a:solidFill>
          <a:latin typeface="Times New Roman"/>
          <a:ea typeface="Times New Roman"/>
          <a:cs typeface="Times New Roman"/>
        </a:defRPr>
      </a:lvl4pPr>
      <a:lvl5pPr marL="2057400" indent="-228600" algn="l" rtl="0" eaLnBrk="0" fontAlgn="base" hangingPunct="0">
        <a:spcBef>
          <a:spcPct val="20000"/>
        </a:spcBef>
        <a:spcAft>
          <a:spcPct val="0"/>
        </a:spcAft>
        <a:buChar char="»"/>
        <a:defRPr sz="2000">
          <a:solidFill>
            <a:schemeClr val="tx1"/>
          </a:solidFill>
          <a:latin typeface="Times New Roman"/>
          <a:ea typeface="Times New Roman"/>
          <a:cs typeface="Times New Roman"/>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7504" y="4800600"/>
            <a:ext cx="8928992" cy="1143000"/>
          </a:xfrm>
        </p:spPr>
        <p:txBody>
          <a:bodyPr/>
          <a:lstStyle/>
          <a:p>
            <a:pPr eaLnBrk="1" hangingPunct="1"/>
            <a:r>
              <a:rPr lang="nl-NL" sz="4000" dirty="0" smtClean="0"/>
              <a:t>Internationale handel</a:t>
            </a:r>
            <a:endParaRPr lang="nl-NL" sz="4000" dirty="0"/>
          </a:p>
        </p:txBody>
      </p:sp>
      <p:sp>
        <p:nvSpPr>
          <p:cNvPr id="5125" name="Rectangle 5"/>
          <p:cNvSpPr>
            <a:spLocks noChangeArrowheads="1"/>
          </p:cNvSpPr>
          <p:nvPr/>
        </p:nvSpPr>
        <p:spPr bwMode="auto">
          <a:xfrm>
            <a:off x="3124200" y="6019800"/>
            <a:ext cx="302198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nl-NL" sz="2400" dirty="0">
                <a:solidFill>
                  <a:srgbClr val="ED181E"/>
                </a:solidFill>
                <a:latin typeface="Times New Roman"/>
                <a:ea typeface="Times New Roman"/>
                <a:cs typeface="Times New Roman"/>
              </a:rPr>
              <a:t>Klik om verder te gaan</a:t>
            </a:r>
            <a:endParaRPr lang="nl-NL" sz="2400" dirty="0">
              <a:latin typeface="Times New Roman"/>
              <a:ea typeface="Times New Roman"/>
              <a:cs typeface="Times New Roman"/>
            </a:endParaRP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019300"/>
            <a:ext cx="7620000" cy="233742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par>
                          <p:cTn id="8" fill="hold" nodeType="afterGroup">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5125">
                                            <p:txEl>
                                              <p:pRg st="0" end="0"/>
                                            </p:txEl>
                                          </p:spTgt>
                                        </p:tgtEl>
                                        <p:attrNameLst>
                                          <p:attrName>style.visibility</p:attrName>
                                        </p:attrNameLst>
                                      </p:cBhvr>
                                      <p:to>
                                        <p:strVal val="visible"/>
                                      </p:to>
                                    </p:set>
                                    <p:animEffect transition="in" filter="dissolve">
                                      <p:cBhvr>
                                        <p:cTn id="11" dur="500"/>
                                        <p:tgtEl>
                                          <p:spTgt spid="51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5" grpId="0" build="p" autoUpdateAnimBg="0" advAuto="100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712968" cy="980728"/>
          </a:xfrm>
        </p:spPr>
        <p:txBody>
          <a:bodyPr/>
          <a:lstStyle/>
          <a:p>
            <a:r>
              <a:rPr lang="nl-NL" dirty="0" smtClean="0"/>
              <a:t>Internationale handel</a:t>
            </a:r>
            <a:endParaRPr lang="nl-NL" dirty="0"/>
          </a:p>
        </p:txBody>
      </p:sp>
      <p:sp>
        <p:nvSpPr>
          <p:cNvPr id="4" name="Tijdelijke aanduiding voor tekst 3"/>
          <p:cNvSpPr>
            <a:spLocks noGrp="1"/>
          </p:cNvSpPr>
          <p:nvPr>
            <p:ph type="body" sz="half" idx="2"/>
          </p:nvPr>
        </p:nvSpPr>
        <p:spPr>
          <a:xfrm>
            <a:off x="179512" y="908720"/>
            <a:ext cx="8640960" cy="648072"/>
          </a:xfrm>
        </p:spPr>
        <p:txBody>
          <a:bodyPr/>
          <a:lstStyle/>
          <a:p>
            <a:pPr marL="0" indent="0">
              <a:buNone/>
            </a:pPr>
            <a:r>
              <a:rPr lang="nl-NL" dirty="0" smtClean="0"/>
              <a:t>Wat kunnen we uit de tabel aflezen?</a:t>
            </a:r>
            <a:endParaRPr lang="en-GB" dirty="0"/>
          </a:p>
          <a:p>
            <a:pPr marL="0" indent="0">
              <a:buNone/>
            </a:pPr>
            <a:endParaRPr lang="en-GB" dirty="0"/>
          </a:p>
        </p:txBody>
      </p:sp>
      <p:sp>
        <p:nvSpPr>
          <p:cNvPr id="5" name="Tijdelijke aanduiding voor tekst 3"/>
          <p:cNvSpPr txBox="1">
            <a:spLocks/>
          </p:cNvSpPr>
          <p:nvPr/>
        </p:nvSpPr>
        <p:spPr bwMode="auto">
          <a:xfrm>
            <a:off x="179512" y="3573016"/>
            <a:ext cx="8856984" cy="1944216"/>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imes New Roman"/>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Times New Roman"/>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Times New Roman"/>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Times New Roman"/>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Times New Roman"/>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nl-NL" dirty="0" smtClean="0">
                <a:ea typeface="Times New Roman"/>
                <a:cs typeface="Times New Roman"/>
              </a:rPr>
              <a:t>Italië heeft voor beide producten (tomaten en schoenen) telkens de minste arbeidsuren nodig.</a:t>
            </a:r>
          </a:p>
          <a:p>
            <a:pPr marL="0" indent="0">
              <a:buFontTx/>
              <a:buNone/>
            </a:pPr>
            <a:endParaRPr lang="nl-NL" dirty="0" smtClean="0">
              <a:ea typeface="Times New Roman"/>
              <a:cs typeface="Times New Roman"/>
            </a:endParaRPr>
          </a:p>
          <a:p>
            <a:pPr marL="0" indent="0">
              <a:buFontTx/>
              <a:buNone/>
            </a:pPr>
            <a:r>
              <a:rPr lang="nl-NL" dirty="0" smtClean="0">
                <a:ea typeface="Times New Roman"/>
                <a:cs typeface="Times New Roman"/>
              </a:rPr>
              <a:t>Conclusie:</a:t>
            </a:r>
            <a:endParaRPr lang="nl-NL" dirty="0">
              <a:ea typeface="Times New Roman"/>
              <a:cs typeface="Times New Roman"/>
            </a:endParaRPr>
          </a:p>
          <a:p>
            <a:pPr marL="0" indent="0">
              <a:buFontTx/>
              <a:buNone/>
            </a:pPr>
            <a:r>
              <a:rPr lang="nl-NL" dirty="0" smtClean="0">
                <a:ea typeface="Times New Roman"/>
                <a:cs typeface="Times New Roman"/>
              </a:rPr>
              <a:t>Italië heeft een </a:t>
            </a:r>
            <a:r>
              <a:rPr lang="nl-NL" b="1" dirty="0" smtClean="0">
                <a:ea typeface="Times New Roman"/>
                <a:cs typeface="Times New Roman"/>
              </a:rPr>
              <a:t>absoluut kostenvoordeel</a:t>
            </a:r>
            <a:r>
              <a:rPr lang="nl-NL" dirty="0">
                <a:ea typeface="Times New Roman"/>
                <a:cs typeface="Times New Roman"/>
              </a:rPr>
              <a:t> </a:t>
            </a:r>
            <a:r>
              <a:rPr lang="nl-NL" dirty="0" smtClean="0">
                <a:ea typeface="Times New Roman"/>
                <a:cs typeface="Times New Roman"/>
              </a:rPr>
              <a:t>!!!</a:t>
            </a:r>
            <a:endParaRPr lang="en-GB" dirty="0" smtClean="0">
              <a:ea typeface="Times New Roman"/>
              <a:cs typeface="Times New Roman"/>
            </a:endParaRPr>
          </a:p>
          <a:p>
            <a:pPr marL="0" indent="0">
              <a:buFontTx/>
              <a:buNone/>
            </a:pPr>
            <a:endParaRPr lang="en-GB" dirty="0">
              <a:ea typeface="Times New Roman"/>
              <a:cs typeface="Times New Roman"/>
            </a:endParaRPr>
          </a:p>
        </p:txBody>
      </p:sp>
      <p:graphicFrame>
        <p:nvGraphicFramePr>
          <p:cNvPr id="7" name="Tabel 6"/>
          <p:cNvGraphicFramePr>
            <a:graphicFrameLocks noGrp="1"/>
          </p:cNvGraphicFramePr>
          <p:nvPr>
            <p:extLst>
              <p:ext uri="{D42A27DB-BD31-4B8C-83A1-F6EECF244321}">
                <p14:modId xmlns:p14="http://schemas.microsoft.com/office/powerpoint/2010/main" val="2359560916"/>
              </p:ext>
            </p:extLst>
          </p:nvPr>
        </p:nvGraphicFramePr>
        <p:xfrm>
          <a:off x="1644352" y="1729616"/>
          <a:ext cx="6096000" cy="1483360"/>
        </p:xfrm>
        <a:graphic>
          <a:graphicData uri="http://schemas.openxmlformats.org/drawingml/2006/table">
            <a:tbl>
              <a:tblPr firstRow="1" bandRow="1">
                <a:tableStyleId>{5C22544A-7EE6-4342-B048-85BDC9FD1C3A}</a:tableStyleId>
              </a:tblPr>
              <a:tblGrid>
                <a:gridCol w="1440160"/>
                <a:gridCol w="2623840"/>
                <a:gridCol w="2032000"/>
              </a:tblGrid>
              <a:tr h="370840">
                <a:tc>
                  <a:txBody>
                    <a:bodyPr/>
                    <a:lstStyle/>
                    <a:p>
                      <a:r>
                        <a:rPr lang="nl-NL" dirty="0" smtClean="0">
                          <a:solidFill>
                            <a:srgbClr val="000000"/>
                          </a:solidFill>
                          <a:latin typeface="Times New Roman"/>
                        </a:rPr>
                        <a:t>Land</a:t>
                      </a:r>
                      <a:endParaRPr lang="nl-NL" dirty="0">
                        <a:solidFill>
                          <a:srgbClr val="000000"/>
                        </a:solidFill>
                        <a:latin typeface="Times New Roman"/>
                      </a:endParaRPr>
                    </a:p>
                  </a:txBody>
                  <a:tcPr/>
                </a:tc>
                <a:tc gridSpan="2">
                  <a:txBody>
                    <a:bodyPr/>
                    <a:lstStyle/>
                    <a:p>
                      <a:r>
                        <a:rPr lang="nl-NL" b="1" dirty="0" smtClean="0">
                          <a:solidFill>
                            <a:srgbClr val="000000"/>
                          </a:solidFill>
                          <a:latin typeface="Times New Roman"/>
                        </a:rPr>
                        <a:t>Productiekosten in arbeidsuren per eenheid</a:t>
                      </a:r>
                      <a:endParaRPr lang="nl-NL" b="1" dirty="0">
                        <a:solidFill>
                          <a:srgbClr val="000000"/>
                        </a:solidFill>
                        <a:latin typeface="Times New Roman"/>
                      </a:endParaRPr>
                    </a:p>
                  </a:txBody>
                  <a:tcPr/>
                </a:tc>
                <a:tc hMerge="1">
                  <a:txBody>
                    <a:bodyPr/>
                    <a:lstStyle/>
                    <a:p>
                      <a:endParaRPr lang="nl-NL" dirty="0"/>
                    </a:p>
                  </a:txBody>
                  <a:tcPr/>
                </a:tc>
              </a:tr>
              <a:tr h="370840">
                <a:tc>
                  <a:txBody>
                    <a:bodyPr/>
                    <a:lstStyle/>
                    <a:p>
                      <a:endParaRPr lang="nl-NL" dirty="0">
                        <a:latin typeface="Times New Roman"/>
                      </a:endParaRPr>
                    </a:p>
                  </a:txBody>
                  <a:tcPr/>
                </a:tc>
                <a:tc>
                  <a:txBody>
                    <a:bodyPr/>
                    <a:lstStyle/>
                    <a:p>
                      <a:pPr algn="ctr"/>
                      <a:r>
                        <a:rPr lang="nl-NL" dirty="0" smtClean="0">
                          <a:latin typeface="Times New Roman"/>
                        </a:rPr>
                        <a:t>Tomaten</a:t>
                      </a:r>
                      <a:endParaRPr lang="nl-NL" dirty="0">
                        <a:latin typeface="Times New Roman"/>
                      </a:endParaRPr>
                    </a:p>
                  </a:txBody>
                  <a:tcPr/>
                </a:tc>
                <a:tc>
                  <a:txBody>
                    <a:bodyPr/>
                    <a:lstStyle/>
                    <a:p>
                      <a:pPr algn="ctr"/>
                      <a:r>
                        <a:rPr lang="nl-NL" dirty="0" smtClean="0">
                          <a:latin typeface="Times New Roman"/>
                        </a:rPr>
                        <a:t>Schoenen</a:t>
                      </a:r>
                      <a:endParaRPr lang="nl-NL" dirty="0">
                        <a:latin typeface="Times New Roman"/>
                      </a:endParaRPr>
                    </a:p>
                  </a:txBody>
                  <a:tcPr/>
                </a:tc>
              </a:tr>
              <a:tr h="370840">
                <a:tc>
                  <a:txBody>
                    <a:bodyPr/>
                    <a:lstStyle/>
                    <a:p>
                      <a:r>
                        <a:rPr lang="nl-NL" dirty="0" smtClean="0">
                          <a:latin typeface="Times New Roman"/>
                        </a:rPr>
                        <a:t>Italië</a:t>
                      </a:r>
                      <a:endParaRPr lang="nl-NL" dirty="0">
                        <a:latin typeface="Times New Roman"/>
                      </a:endParaRPr>
                    </a:p>
                  </a:txBody>
                  <a:tcPr/>
                </a:tc>
                <a:tc>
                  <a:txBody>
                    <a:bodyPr/>
                    <a:lstStyle/>
                    <a:p>
                      <a:pPr algn="ctr"/>
                      <a:r>
                        <a:rPr lang="nl-NL" dirty="0" smtClean="0">
                          <a:latin typeface="Times New Roman"/>
                        </a:rPr>
                        <a:t>20</a:t>
                      </a:r>
                      <a:endParaRPr lang="nl-NL" dirty="0">
                        <a:latin typeface="Times New Roman"/>
                      </a:endParaRPr>
                    </a:p>
                  </a:txBody>
                  <a:tcPr/>
                </a:tc>
                <a:tc>
                  <a:txBody>
                    <a:bodyPr/>
                    <a:lstStyle/>
                    <a:p>
                      <a:pPr algn="ctr"/>
                      <a:r>
                        <a:rPr lang="nl-NL" dirty="0" smtClean="0">
                          <a:latin typeface="Times New Roman"/>
                        </a:rPr>
                        <a:t>40</a:t>
                      </a:r>
                      <a:endParaRPr lang="nl-NL" dirty="0">
                        <a:latin typeface="Times New Roman"/>
                      </a:endParaRPr>
                    </a:p>
                  </a:txBody>
                  <a:tcPr/>
                </a:tc>
              </a:tr>
              <a:tr h="370840">
                <a:tc>
                  <a:txBody>
                    <a:bodyPr/>
                    <a:lstStyle/>
                    <a:p>
                      <a:r>
                        <a:rPr lang="nl-NL" dirty="0" smtClean="0">
                          <a:latin typeface="Times New Roman"/>
                        </a:rPr>
                        <a:t>Nederland</a:t>
                      </a:r>
                      <a:endParaRPr lang="nl-NL" dirty="0">
                        <a:latin typeface="Times New Roman"/>
                      </a:endParaRPr>
                    </a:p>
                  </a:txBody>
                  <a:tcPr/>
                </a:tc>
                <a:tc>
                  <a:txBody>
                    <a:bodyPr/>
                    <a:lstStyle/>
                    <a:p>
                      <a:pPr algn="ctr"/>
                      <a:r>
                        <a:rPr lang="nl-NL" dirty="0" smtClean="0">
                          <a:latin typeface="Times New Roman"/>
                        </a:rPr>
                        <a:t>30</a:t>
                      </a:r>
                      <a:endParaRPr lang="nl-NL" dirty="0">
                        <a:latin typeface="Times New Roman"/>
                      </a:endParaRPr>
                    </a:p>
                  </a:txBody>
                  <a:tcPr/>
                </a:tc>
                <a:tc>
                  <a:txBody>
                    <a:bodyPr/>
                    <a:lstStyle/>
                    <a:p>
                      <a:pPr algn="ctr"/>
                      <a:r>
                        <a:rPr lang="nl-NL" dirty="0" smtClean="0">
                          <a:latin typeface="Times New Roman"/>
                        </a:rPr>
                        <a:t>90</a:t>
                      </a:r>
                      <a:endParaRPr lang="nl-NL" dirty="0">
                        <a:latin typeface="Times New Roman"/>
                      </a:endParaRPr>
                    </a:p>
                  </a:txBody>
                  <a:tcPr/>
                </a:tc>
              </a:tr>
            </a:tbl>
          </a:graphicData>
        </a:graphic>
      </p:graphicFrame>
    </p:spTree>
    <p:extLst>
      <p:ext uri="{BB962C8B-B14F-4D97-AF65-F5344CB8AC3E}">
        <p14:creationId xmlns:p14="http://schemas.microsoft.com/office/powerpoint/2010/main" val="12785697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712968" cy="980728"/>
          </a:xfrm>
        </p:spPr>
        <p:txBody>
          <a:bodyPr/>
          <a:lstStyle/>
          <a:p>
            <a:r>
              <a:rPr lang="nl-NL" dirty="0" smtClean="0"/>
              <a:t>Internationale handel</a:t>
            </a:r>
            <a:endParaRPr lang="nl-NL" dirty="0"/>
          </a:p>
        </p:txBody>
      </p:sp>
      <p:sp>
        <p:nvSpPr>
          <p:cNvPr id="4" name="Tijdelijke aanduiding voor tekst 3"/>
          <p:cNvSpPr>
            <a:spLocks noGrp="1"/>
          </p:cNvSpPr>
          <p:nvPr>
            <p:ph type="body" sz="half" idx="2"/>
          </p:nvPr>
        </p:nvSpPr>
        <p:spPr>
          <a:xfrm>
            <a:off x="179512" y="908720"/>
            <a:ext cx="8640960" cy="4824536"/>
          </a:xfrm>
        </p:spPr>
        <p:txBody>
          <a:bodyPr/>
          <a:lstStyle/>
          <a:p>
            <a:pPr marL="0" indent="0">
              <a:buNone/>
            </a:pPr>
            <a:r>
              <a:rPr lang="nl-NL" b="1" dirty="0"/>
              <a:t>Relatief kostenvoordeel</a:t>
            </a:r>
            <a:endParaRPr lang="en-GB" dirty="0"/>
          </a:p>
          <a:p>
            <a:pPr marL="0" indent="0">
              <a:buNone/>
            </a:pPr>
            <a:r>
              <a:rPr lang="nl-NL" dirty="0"/>
              <a:t>Toch zal blijken dat de gezamenlijke welvaart van beide landen stijgt als elk land zich gaat toeleggen op het product waarin het een relatief kostenvoordeel heeft. </a:t>
            </a:r>
            <a:endParaRPr lang="nl-NL" dirty="0" smtClean="0"/>
          </a:p>
          <a:p>
            <a:pPr marL="0" indent="0">
              <a:buNone/>
            </a:pPr>
            <a:r>
              <a:rPr lang="nl-NL" dirty="0" smtClean="0"/>
              <a:t>Vervolgens </a:t>
            </a:r>
            <a:r>
              <a:rPr lang="nl-NL" dirty="0"/>
              <a:t>moet via onderlinge handel (export en import) elk land het product verkrijgen waarin het een relatief kostennadeel heeft. </a:t>
            </a:r>
            <a:endParaRPr lang="en-GB" dirty="0"/>
          </a:p>
        </p:txBody>
      </p:sp>
    </p:spTree>
    <p:extLst>
      <p:ext uri="{BB962C8B-B14F-4D97-AF65-F5344CB8AC3E}">
        <p14:creationId xmlns:p14="http://schemas.microsoft.com/office/powerpoint/2010/main" val="21617038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712968" cy="980728"/>
          </a:xfrm>
        </p:spPr>
        <p:txBody>
          <a:bodyPr/>
          <a:lstStyle/>
          <a:p>
            <a:r>
              <a:rPr lang="nl-NL" dirty="0" smtClean="0"/>
              <a:t>Internationale handel</a:t>
            </a:r>
            <a:endParaRPr lang="nl-NL" dirty="0"/>
          </a:p>
        </p:txBody>
      </p:sp>
      <p:sp>
        <p:nvSpPr>
          <p:cNvPr id="4" name="Tijdelijke aanduiding voor tekst 3"/>
          <p:cNvSpPr>
            <a:spLocks noGrp="1"/>
          </p:cNvSpPr>
          <p:nvPr>
            <p:ph type="body" sz="half" idx="2"/>
          </p:nvPr>
        </p:nvSpPr>
        <p:spPr>
          <a:xfrm>
            <a:off x="179512" y="908720"/>
            <a:ext cx="8784976" cy="5760640"/>
          </a:xfrm>
        </p:spPr>
        <p:txBody>
          <a:bodyPr/>
          <a:lstStyle/>
          <a:p>
            <a:pPr marL="0" indent="0">
              <a:buNone/>
            </a:pPr>
            <a:r>
              <a:rPr lang="nl-NL" i="1" dirty="0" smtClean="0"/>
              <a:t>Oplossing / systeem:</a:t>
            </a:r>
            <a:endParaRPr lang="en-GB" dirty="0"/>
          </a:p>
          <a:p>
            <a:pPr marL="0" indent="0">
              <a:buNone/>
            </a:pPr>
            <a:r>
              <a:rPr lang="nl-NL" dirty="0"/>
              <a:t>Bepaal de kostenverhouding van de goederen (tomaten </a:t>
            </a:r>
            <a:r>
              <a:rPr lang="nl-NL" dirty="0" smtClean="0"/>
              <a:t>/ </a:t>
            </a:r>
            <a:r>
              <a:rPr lang="nl-NL" dirty="0"/>
              <a:t>schoenen) in </a:t>
            </a:r>
            <a:r>
              <a:rPr lang="nl-NL" dirty="0" smtClean="0"/>
              <a:t>Italië.</a:t>
            </a:r>
            <a:endParaRPr lang="en-GB" dirty="0"/>
          </a:p>
          <a:p>
            <a:pPr marL="0" indent="0">
              <a:buNone/>
            </a:pPr>
            <a:r>
              <a:rPr lang="nl-NL" dirty="0" smtClean="0"/>
              <a:t>Bepaal </a:t>
            </a:r>
            <a:r>
              <a:rPr lang="nl-NL" dirty="0"/>
              <a:t>de kostenverhouding van de goederen (tomaten </a:t>
            </a:r>
            <a:r>
              <a:rPr lang="nl-NL" dirty="0" smtClean="0"/>
              <a:t>/ </a:t>
            </a:r>
            <a:r>
              <a:rPr lang="nl-NL" dirty="0"/>
              <a:t>schoenen) in </a:t>
            </a:r>
            <a:r>
              <a:rPr lang="nl-NL" dirty="0" smtClean="0"/>
              <a:t>Nederland.</a:t>
            </a:r>
          </a:p>
          <a:p>
            <a:pPr marL="0" indent="0">
              <a:buNone/>
            </a:pPr>
            <a:r>
              <a:rPr lang="nl-NL" dirty="0" smtClean="0"/>
              <a:t>Bepaal aan de hand van deze berekeningen welk land welk product moet gaan maken.</a:t>
            </a:r>
          </a:p>
          <a:p>
            <a:pPr marL="0" indent="0">
              <a:buNone/>
            </a:pPr>
            <a:r>
              <a:rPr lang="nl-NL" dirty="0" smtClean="0"/>
              <a:t>Bepaal welk land wat moet exporteren / importeren.</a:t>
            </a:r>
          </a:p>
          <a:p>
            <a:pPr marL="0" indent="0">
              <a:buNone/>
            </a:pPr>
            <a:endParaRPr lang="nl-NL" dirty="0"/>
          </a:p>
          <a:p>
            <a:pPr marL="0" indent="0">
              <a:buNone/>
            </a:pPr>
            <a:r>
              <a:rPr lang="nl-NL" dirty="0" smtClean="0"/>
              <a:t>Hoe je dat moet doen gaan we nu laten zien …..</a:t>
            </a:r>
            <a:endParaRPr lang="en-GB" dirty="0" smtClean="0"/>
          </a:p>
        </p:txBody>
      </p:sp>
    </p:spTree>
    <p:extLst>
      <p:ext uri="{BB962C8B-B14F-4D97-AF65-F5344CB8AC3E}">
        <p14:creationId xmlns:p14="http://schemas.microsoft.com/office/powerpoint/2010/main" val="17297688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712968" cy="980728"/>
          </a:xfrm>
        </p:spPr>
        <p:txBody>
          <a:bodyPr/>
          <a:lstStyle/>
          <a:p>
            <a:r>
              <a:rPr lang="nl-NL" dirty="0" smtClean="0"/>
              <a:t>Internationale handel</a:t>
            </a:r>
            <a:endParaRPr lang="nl-NL" dirty="0"/>
          </a:p>
        </p:txBody>
      </p:sp>
      <p:sp>
        <p:nvSpPr>
          <p:cNvPr id="4" name="Tijdelijke aanduiding voor tekst 3"/>
          <p:cNvSpPr>
            <a:spLocks noGrp="1"/>
          </p:cNvSpPr>
          <p:nvPr>
            <p:ph type="body" sz="half" idx="2"/>
          </p:nvPr>
        </p:nvSpPr>
        <p:spPr>
          <a:xfrm>
            <a:off x="179512" y="2852936"/>
            <a:ext cx="8640960" cy="3456384"/>
          </a:xfrm>
        </p:spPr>
        <p:txBody>
          <a:bodyPr/>
          <a:lstStyle/>
          <a:p>
            <a:pPr marL="0" indent="0">
              <a:buNone/>
            </a:pPr>
            <a:r>
              <a:rPr lang="nl-NL" dirty="0" smtClean="0"/>
              <a:t>kostenverhouding </a:t>
            </a:r>
            <a:r>
              <a:rPr lang="nl-NL" dirty="0"/>
              <a:t>van de goederen in </a:t>
            </a:r>
            <a:r>
              <a:rPr lang="nl-NL" dirty="0" smtClean="0"/>
              <a:t>Italië:</a:t>
            </a:r>
            <a:r>
              <a:rPr lang="nl-NL" dirty="0"/>
              <a:t>	(tomaten </a:t>
            </a:r>
            <a:r>
              <a:rPr lang="nl-NL" dirty="0" smtClean="0"/>
              <a:t>/ </a:t>
            </a:r>
            <a:r>
              <a:rPr lang="nl-NL" dirty="0"/>
              <a:t>schoenen) = </a:t>
            </a:r>
            <a:endParaRPr lang="nl-NL" dirty="0" smtClean="0"/>
          </a:p>
          <a:p>
            <a:pPr marL="0" indent="0">
              <a:buNone/>
            </a:pPr>
            <a:r>
              <a:rPr lang="nl-NL" dirty="0"/>
              <a:t>	</a:t>
            </a:r>
            <a:r>
              <a:rPr lang="nl-NL" dirty="0" smtClean="0"/>
              <a:t>	20 / </a:t>
            </a:r>
            <a:r>
              <a:rPr lang="nl-NL" dirty="0"/>
              <a:t>40  = </a:t>
            </a:r>
            <a:r>
              <a:rPr lang="nl-NL" b="1" dirty="0" smtClean="0">
                <a:solidFill>
                  <a:srgbClr val="FF0000"/>
                </a:solidFill>
              </a:rPr>
              <a:t>0,5</a:t>
            </a:r>
            <a:endParaRPr lang="en-GB" b="1" dirty="0">
              <a:solidFill>
                <a:srgbClr val="FF0000"/>
              </a:solidFill>
            </a:endParaRPr>
          </a:p>
          <a:p>
            <a:pPr marL="0" indent="0">
              <a:buNone/>
            </a:pPr>
            <a:r>
              <a:rPr lang="nl-NL" dirty="0" smtClean="0"/>
              <a:t>kostenverhouding </a:t>
            </a:r>
            <a:r>
              <a:rPr lang="nl-NL" dirty="0"/>
              <a:t>van de goederen in </a:t>
            </a:r>
            <a:r>
              <a:rPr lang="nl-NL" dirty="0" smtClean="0"/>
              <a:t>Nederland:</a:t>
            </a:r>
            <a:r>
              <a:rPr lang="nl-NL" dirty="0"/>
              <a:t>	(tomaten </a:t>
            </a:r>
            <a:r>
              <a:rPr lang="nl-NL" dirty="0" smtClean="0"/>
              <a:t>/ </a:t>
            </a:r>
            <a:r>
              <a:rPr lang="nl-NL" dirty="0"/>
              <a:t>schoenen) = </a:t>
            </a:r>
            <a:endParaRPr lang="nl-NL" dirty="0" smtClean="0"/>
          </a:p>
          <a:p>
            <a:pPr marL="0" indent="0">
              <a:buNone/>
            </a:pPr>
            <a:r>
              <a:rPr lang="nl-NL" dirty="0"/>
              <a:t>	</a:t>
            </a:r>
            <a:r>
              <a:rPr lang="nl-NL" dirty="0" smtClean="0"/>
              <a:t>	30 / </a:t>
            </a:r>
            <a:r>
              <a:rPr lang="nl-NL" dirty="0"/>
              <a:t>90 = </a:t>
            </a:r>
            <a:r>
              <a:rPr lang="nl-NL" b="1" dirty="0">
                <a:solidFill>
                  <a:srgbClr val="FF0000"/>
                </a:solidFill>
              </a:rPr>
              <a:t>0,33</a:t>
            </a:r>
            <a:endParaRPr lang="en-GB" b="1" dirty="0">
              <a:solidFill>
                <a:srgbClr val="FF0000"/>
              </a:solidFill>
            </a:endParaRPr>
          </a:p>
        </p:txBody>
      </p:sp>
      <p:graphicFrame>
        <p:nvGraphicFramePr>
          <p:cNvPr id="6" name="Tabel 5"/>
          <p:cNvGraphicFramePr>
            <a:graphicFrameLocks noGrp="1"/>
          </p:cNvGraphicFramePr>
          <p:nvPr>
            <p:extLst>
              <p:ext uri="{D42A27DB-BD31-4B8C-83A1-F6EECF244321}">
                <p14:modId xmlns:p14="http://schemas.microsoft.com/office/powerpoint/2010/main" val="2747800990"/>
              </p:ext>
            </p:extLst>
          </p:nvPr>
        </p:nvGraphicFramePr>
        <p:xfrm>
          <a:off x="1644352" y="1124744"/>
          <a:ext cx="6096000" cy="1483360"/>
        </p:xfrm>
        <a:graphic>
          <a:graphicData uri="http://schemas.openxmlformats.org/drawingml/2006/table">
            <a:tbl>
              <a:tblPr firstRow="1" bandRow="1">
                <a:tableStyleId>{5C22544A-7EE6-4342-B048-85BDC9FD1C3A}</a:tableStyleId>
              </a:tblPr>
              <a:tblGrid>
                <a:gridCol w="1440160"/>
                <a:gridCol w="2623840"/>
                <a:gridCol w="2032000"/>
              </a:tblGrid>
              <a:tr h="370840">
                <a:tc>
                  <a:txBody>
                    <a:bodyPr/>
                    <a:lstStyle/>
                    <a:p>
                      <a:r>
                        <a:rPr lang="nl-NL" dirty="0" smtClean="0">
                          <a:solidFill>
                            <a:srgbClr val="000000"/>
                          </a:solidFill>
                          <a:latin typeface="Times New Roman"/>
                        </a:rPr>
                        <a:t>Land</a:t>
                      </a:r>
                      <a:endParaRPr lang="nl-NL" dirty="0">
                        <a:solidFill>
                          <a:srgbClr val="000000"/>
                        </a:solidFill>
                        <a:latin typeface="Times New Roman"/>
                      </a:endParaRPr>
                    </a:p>
                  </a:txBody>
                  <a:tcPr/>
                </a:tc>
                <a:tc gridSpan="2">
                  <a:txBody>
                    <a:bodyPr/>
                    <a:lstStyle/>
                    <a:p>
                      <a:r>
                        <a:rPr lang="nl-NL" b="1" dirty="0" smtClean="0">
                          <a:solidFill>
                            <a:srgbClr val="000000"/>
                          </a:solidFill>
                          <a:latin typeface="Times New Roman"/>
                        </a:rPr>
                        <a:t>Productiekosten in arbeidsuren per eenheid</a:t>
                      </a:r>
                      <a:endParaRPr lang="nl-NL" b="1" dirty="0">
                        <a:solidFill>
                          <a:srgbClr val="000000"/>
                        </a:solidFill>
                        <a:latin typeface="Times New Roman"/>
                      </a:endParaRPr>
                    </a:p>
                  </a:txBody>
                  <a:tcPr/>
                </a:tc>
                <a:tc hMerge="1">
                  <a:txBody>
                    <a:bodyPr/>
                    <a:lstStyle/>
                    <a:p>
                      <a:endParaRPr lang="nl-NL" dirty="0"/>
                    </a:p>
                  </a:txBody>
                  <a:tcPr/>
                </a:tc>
              </a:tr>
              <a:tr h="370840">
                <a:tc>
                  <a:txBody>
                    <a:bodyPr/>
                    <a:lstStyle/>
                    <a:p>
                      <a:endParaRPr lang="nl-NL" dirty="0">
                        <a:latin typeface="Times New Roman"/>
                      </a:endParaRPr>
                    </a:p>
                  </a:txBody>
                  <a:tcPr/>
                </a:tc>
                <a:tc>
                  <a:txBody>
                    <a:bodyPr/>
                    <a:lstStyle/>
                    <a:p>
                      <a:pPr algn="ctr"/>
                      <a:r>
                        <a:rPr lang="nl-NL" dirty="0" smtClean="0">
                          <a:latin typeface="Times New Roman"/>
                        </a:rPr>
                        <a:t>Tomaten</a:t>
                      </a:r>
                      <a:endParaRPr lang="nl-NL" dirty="0">
                        <a:latin typeface="Times New Roman"/>
                      </a:endParaRPr>
                    </a:p>
                  </a:txBody>
                  <a:tcPr/>
                </a:tc>
                <a:tc>
                  <a:txBody>
                    <a:bodyPr/>
                    <a:lstStyle/>
                    <a:p>
                      <a:pPr algn="ctr"/>
                      <a:r>
                        <a:rPr lang="nl-NL" dirty="0" smtClean="0">
                          <a:latin typeface="Times New Roman"/>
                        </a:rPr>
                        <a:t>Schoenen</a:t>
                      </a:r>
                      <a:endParaRPr lang="nl-NL" dirty="0">
                        <a:latin typeface="Times New Roman"/>
                      </a:endParaRPr>
                    </a:p>
                  </a:txBody>
                  <a:tcPr/>
                </a:tc>
              </a:tr>
              <a:tr h="370840">
                <a:tc>
                  <a:txBody>
                    <a:bodyPr/>
                    <a:lstStyle/>
                    <a:p>
                      <a:r>
                        <a:rPr lang="nl-NL" dirty="0" smtClean="0">
                          <a:latin typeface="Times New Roman"/>
                        </a:rPr>
                        <a:t>Italië</a:t>
                      </a:r>
                      <a:endParaRPr lang="nl-NL" dirty="0">
                        <a:latin typeface="Times New Roman"/>
                      </a:endParaRPr>
                    </a:p>
                  </a:txBody>
                  <a:tcPr/>
                </a:tc>
                <a:tc>
                  <a:txBody>
                    <a:bodyPr/>
                    <a:lstStyle/>
                    <a:p>
                      <a:pPr algn="ctr"/>
                      <a:r>
                        <a:rPr lang="nl-NL" dirty="0" smtClean="0">
                          <a:latin typeface="Times New Roman"/>
                        </a:rPr>
                        <a:t>20</a:t>
                      </a:r>
                      <a:endParaRPr lang="nl-NL" dirty="0">
                        <a:latin typeface="Times New Roman"/>
                      </a:endParaRPr>
                    </a:p>
                  </a:txBody>
                  <a:tcPr/>
                </a:tc>
                <a:tc>
                  <a:txBody>
                    <a:bodyPr/>
                    <a:lstStyle/>
                    <a:p>
                      <a:pPr algn="ctr"/>
                      <a:r>
                        <a:rPr lang="nl-NL" dirty="0" smtClean="0">
                          <a:latin typeface="Times New Roman"/>
                        </a:rPr>
                        <a:t>40</a:t>
                      </a:r>
                      <a:endParaRPr lang="nl-NL" dirty="0">
                        <a:latin typeface="Times New Roman"/>
                      </a:endParaRPr>
                    </a:p>
                  </a:txBody>
                  <a:tcPr/>
                </a:tc>
              </a:tr>
              <a:tr h="370840">
                <a:tc>
                  <a:txBody>
                    <a:bodyPr/>
                    <a:lstStyle/>
                    <a:p>
                      <a:r>
                        <a:rPr lang="nl-NL" dirty="0" smtClean="0">
                          <a:latin typeface="Times New Roman"/>
                        </a:rPr>
                        <a:t>Nederland</a:t>
                      </a:r>
                      <a:endParaRPr lang="nl-NL" dirty="0">
                        <a:latin typeface="Times New Roman"/>
                      </a:endParaRPr>
                    </a:p>
                  </a:txBody>
                  <a:tcPr/>
                </a:tc>
                <a:tc>
                  <a:txBody>
                    <a:bodyPr/>
                    <a:lstStyle/>
                    <a:p>
                      <a:pPr algn="ctr"/>
                      <a:r>
                        <a:rPr lang="nl-NL" dirty="0" smtClean="0">
                          <a:latin typeface="Times New Roman"/>
                        </a:rPr>
                        <a:t>30</a:t>
                      </a:r>
                      <a:endParaRPr lang="nl-NL" dirty="0">
                        <a:latin typeface="Times New Roman"/>
                      </a:endParaRPr>
                    </a:p>
                  </a:txBody>
                  <a:tcPr/>
                </a:tc>
                <a:tc>
                  <a:txBody>
                    <a:bodyPr/>
                    <a:lstStyle/>
                    <a:p>
                      <a:pPr algn="ctr"/>
                      <a:r>
                        <a:rPr lang="nl-NL" dirty="0" smtClean="0">
                          <a:latin typeface="Times New Roman"/>
                        </a:rPr>
                        <a:t>90</a:t>
                      </a:r>
                      <a:endParaRPr lang="nl-NL" dirty="0">
                        <a:latin typeface="Times New Roman"/>
                      </a:endParaRPr>
                    </a:p>
                  </a:txBody>
                  <a:tcPr/>
                </a:tc>
              </a:tr>
            </a:tbl>
          </a:graphicData>
        </a:graphic>
      </p:graphicFrame>
    </p:spTree>
    <p:extLst>
      <p:ext uri="{BB962C8B-B14F-4D97-AF65-F5344CB8AC3E}">
        <p14:creationId xmlns:p14="http://schemas.microsoft.com/office/powerpoint/2010/main" val="31775119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712968" cy="980728"/>
          </a:xfrm>
        </p:spPr>
        <p:txBody>
          <a:bodyPr/>
          <a:lstStyle/>
          <a:p>
            <a:r>
              <a:rPr lang="nl-NL" dirty="0" smtClean="0"/>
              <a:t>Internationale handel</a:t>
            </a:r>
            <a:endParaRPr lang="nl-NL" dirty="0"/>
          </a:p>
        </p:txBody>
      </p:sp>
      <p:sp>
        <p:nvSpPr>
          <p:cNvPr id="4" name="Tijdelijke aanduiding voor tekst 3"/>
          <p:cNvSpPr>
            <a:spLocks noGrp="1"/>
          </p:cNvSpPr>
          <p:nvPr>
            <p:ph type="body" sz="half" idx="2"/>
          </p:nvPr>
        </p:nvSpPr>
        <p:spPr>
          <a:xfrm>
            <a:off x="179512" y="764704"/>
            <a:ext cx="8640960" cy="3456384"/>
          </a:xfrm>
          <a:ln>
            <a:noFill/>
          </a:ln>
        </p:spPr>
        <p:txBody>
          <a:bodyPr/>
          <a:lstStyle/>
          <a:p>
            <a:pPr marL="0" indent="0">
              <a:buNone/>
            </a:pPr>
            <a:r>
              <a:rPr lang="nl-NL" i="1" dirty="0" smtClean="0"/>
              <a:t>Uitwerking</a:t>
            </a:r>
            <a:r>
              <a:rPr lang="nl-NL" i="1" dirty="0"/>
              <a:t>:</a:t>
            </a:r>
            <a:endParaRPr lang="en-GB" dirty="0"/>
          </a:p>
          <a:p>
            <a:pPr marL="0" indent="0">
              <a:buNone/>
            </a:pPr>
            <a:r>
              <a:rPr lang="nl-NL" dirty="0" smtClean="0"/>
              <a:t>Italië: (</a:t>
            </a:r>
            <a:r>
              <a:rPr lang="nl-NL" dirty="0"/>
              <a:t>tomaten / schoenen) = </a:t>
            </a:r>
            <a:r>
              <a:rPr lang="nl-NL" i="1" dirty="0"/>
              <a:t>20 / 40  = </a:t>
            </a:r>
            <a:r>
              <a:rPr lang="nl-NL" i="1" dirty="0">
                <a:solidFill>
                  <a:srgbClr val="FF0000"/>
                </a:solidFill>
              </a:rPr>
              <a:t>0,5</a:t>
            </a:r>
            <a:r>
              <a:rPr lang="nl-NL" dirty="0"/>
              <a:t>	</a:t>
            </a:r>
            <a:endParaRPr lang="en-GB" dirty="0"/>
          </a:p>
          <a:p>
            <a:pPr marL="0" indent="0">
              <a:buNone/>
            </a:pPr>
            <a:r>
              <a:rPr lang="nl-NL" dirty="0" smtClean="0"/>
              <a:t>Nederland: (</a:t>
            </a:r>
            <a:r>
              <a:rPr lang="nl-NL" dirty="0"/>
              <a:t>tomaten / schoenen) = </a:t>
            </a:r>
            <a:r>
              <a:rPr lang="nl-NL" i="1" dirty="0"/>
              <a:t>30 / 90 = </a:t>
            </a:r>
            <a:r>
              <a:rPr lang="nl-NL" i="1" dirty="0" smtClean="0">
                <a:solidFill>
                  <a:srgbClr val="FF0000"/>
                </a:solidFill>
              </a:rPr>
              <a:t>0,33</a:t>
            </a:r>
            <a:endParaRPr lang="nl-NL" i="1" dirty="0">
              <a:solidFill>
                <a:srgbClr val="FF0000"/>
              </a:solidFill>
            </a:endParaRPr>
          </a:p>
          <a:p>
            <a:pPr marL="0" indent="0">
              <a:buNone/>
            </a:pPr>
            <a:endParaRPr lang="nl-NL" i="1" dirty="0" smtClean="0"/>
          </a:p>
          <a:p>
            <a:pPr marL="0" indent="0">
              <a:buNone/>
            </a:pPr>
            <a:r>
              <a:rPr lang="nl-NL" i="1" dirty="0" smtClean="0"/>
              <a:t>We </a:t>
            </a:r>
            <a:r>
              <a:rPr lang="nl-NL" i="1" dirty="0"/>
              <a:t>zoeken het goedkoopste land, dus kiezen we voor het de kleinste </a:t>
            </a:r>
            <a:r>
              <a:rPr lang="nl-NL" i="1" dirty="0" smtClean="0"/>
              <a:t>verhoudingsgetal. </a:t>
            </a:r>
            <a:endParaRPr lang="nl-NL" i="1" dirty="0"/>
          </a:p>
          <a:p>
            <a:pPr marL="0" indent="0">
              <a:buNone/>
            </a:pPr>
            <a:r>
              <a:rPr lang="nl-NL" i="1" dirty="0" smtClean="0"/>
              <a:t>Dat </a:t>
            </a:r>
            <a:r>
              <a:rPr lang="nl-NL" i="1" dirty="0"/>
              <a:t>land (Nederland) laten we het eerste product uit onze verhoudingsvergelijking produceren</a:t>
            </a:r>
            <a:r>
              <a:rPr lang="nl-NL" i="1" dirty="0" smtClean="0"/>
              <a:t>.</a:t>
            </a:r>
          </a:p>
          <a:p>
            <a:pPr marL="0" indent="0">
              <a:buNone/>
            </a:pPr>
            <a:r>
              <a:rPr lang="nl-NL" b="1" i="1" dirty="0" smtClean="0"/>
              <a:t>Nederland </a:t>
            </a:r>
            <a:r>
              <a:rPr lang="nl-NL" b="1" i="1" dirty="0"/>
              <a:t>gaat tomaten </a:t>
            </a:r>
            <a:r>
              <a:rPr lang="nl-NL" b="1" i="1" dirty="0" smtClean="0"/>
              <a:t>produceren, exporteren en schoenen </a:t>
            </a:r>
            <a:r>
              <a:rPr lang="nl-NL" b="1" i="1" dirty="0"/>
              <a:t>importeren. </a:t>
            </a:r>
            <a:endParaRPr lang="nl-NL" b="1" i="1" dirty="0" smtClean="0"/>
          </a:p>
          <a:p>
            <a:pPr marL="0" indent="0">
              <a:buNone/>
            </a:pPr>
            <a:endParaRPr lang="en-GB" dirty="0"/>
          </a:p>
        </p:txBody>
      </p:sp>
      <p:sp>
        <p:nvSpPr>
          <p:cNvPr id="6" name="Ovaal 5"/>
          <p:cNvSpPr/>
          <p:nvPr/>
        </p:nvSpPr>
        <p:spPr>
          <a:xfrm>
            <a:off x="2195736" y="1916832"/>
            <a:ext cx="1512168" cy="720080"/>
          </a:xfrm>
          <a:prstGeom prst="ellipse">
            <a:avLst/>
          </a:prstGeom>
          <a:solidFill>
            <a:schemeClr val="accent1">
              <a:alpha val="0"/>
            </a:schemeClr>
          </a:solid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latin typeface="Times New Roman"/>
            </a:endParaRPr>
          </a:p>
        </p:txBody>
      </p:sp>
      <p:sp>
        <p:nvSpPr>
          <p:cNvPr id="25" name="Ovaal 24"/>
          <p:cNvSpPr/>
          <p:nvPr/>
        </p:nvSpPr>
        <p:spPr>
          <a:xfrm>
            <a:off x="179512" y="1916832"/>
            <a:ext cx="1944216" cy="720080"/>
          </a:xfrm>
          <a:prstGeom prst="ellipse">
            <a:avLst/>
          </a:prstGeom>
          <a:solidFill>
            <a:schemeClr val="accent1">
              <a:alpha val="0"/>
            </a:schemeClr>
          </a:solidFill>
          <a:ln w="38100" cmpd="sng">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latin typeface="Times New Roman"/>
            </a:endParaRPr>
          </a:p>
        </p:txBody>
      </p:sp>
      <p:sp>
        <p:nvSpPr>
          <p:cNvPr id="33" name="Ovaal 32"/>
          <p:cNvSpPr/>
          <p:nvPr/>
        </p:nvSpPr>
        <p:spPr>
          <a:xfrm>
            <a:off x="7164288" y="1916832"/>
            <a:ext cx="1368152" cy="648072"/>
          </a:xfrm>
          <a:prstGeom prst="ellipse">
            <a:avLst/>
          </a:prstGeom>
          <a:solidFill>
            <a:srgbClr val="1672DC">
              <a:alpha val="0"/>
            </a:srgbClr>
          </a:solidFill>
          <a:ln w="38100" cmpd="sng">
            <a:solidFill>
              <a:srgbClr val="1672D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latin typeface="Times New Roman"/>
            </a:endParaRPr>
          </a:p>
        </p:txBody>
      </p:sp>
    </p:spTree>
    <p:extLst>
      <p:ext uri="{BB962C8B-B14F-4D97-AF65-F5344CB8AC3E}">
        <p14:creationId xmlns:p14="http://schemas.microsoft.com/office/powerpoint/2010/main" val="42291664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712968" cy="980728"/>
          </a:xfrm>
        </p:spPr>
        <p:txBody>
          <a:bodyPr/>
          <a:lstStyle/>
          <a:p>
            <a:r>
              <a:rPr lang="nl-NL" dirty="0" smtClean="0"/>
              <a:t>Internationale handel</a:t>
            </a:r>
            <a:endParaRPr lang="nl-NL" dirty="0"/>
          </a:p>
        </p:txBody>
      </p:sp>
      <p:sp>
        <p:nvSpPr>
          <p:cNvPr id="4" name="Tijdelijke aanduiding voor tekst 3"/>
          <p:cNvSpPr>
            <a:spLocks noGrp="1"/>
          </p:cNvSpPr>
          <p:nvPr>
            <p:ph type="body" sz="half" idx="2"/>
          </p:nvPr>
        </p:nvSpPr>
        <p:spPr>
          <a:xfrm>
            <a:off x="179512" y="764704"/>
            <a:ext cx="8640960" cy="3456384"/>
          </a:xfrm>
        </p:spPr>
        <p:txBody>
          <a:bodyPr/>
          <a:lstStyle/>
          <a:p>
            <a:pPr marL="0" indent="0">
              <a:buNone/>
            </a:pPr>
            <a:r>
              <a:rPr lang="nl-NL" i="1" dirty="0" smtClean="0"/>
              <a:t>Conclusie</a:t>
            </a:r>
            <a:r>
              <a:rPr lang="nl-NL" i="1" dirty="0"/>
              <a:t>: </a:t>
            </a:r>
            <a:endParaRPr lang="en-GB" dirty="0"/>
          </a:p>
          <a:p>
            <a:pPr marL="0" indent="0">
              <a:buNone/>
            </a:pPr>
            <a:r>
              <a:rPr lang="nl-NL" i="1" dirty="0"/>
              <a:t>Nederland gaat tomaten </a:t>
            </a:r>
            <a:r>
              <a:rPr lang="nl-NL" i="1" dirty="0" smtClean="0"/>
              <a:t>produceren, exporteren en  </a:t>
            </a:r>
            <a:r>
              <a:rPr lang="nl-NL" i="1" dirty="0"/>
              <a:t>schoenen importeren. </a:t>
            </a:r>
            <a:endParaRPr lang="nl-NL" i="1" dirty="0" smtClean="0"/>
          </a:p>
          <a:p>
            <a:pPr marL="0" indent="0">
              <a:buNone/>
            </a:pPr>
            <a:r>
              <a:rPr lang="nl-NL" i="1" dirty="0" smtClean="0"/>
              <a:t>Italië </a:t>
            </a:r>
            <a:r>
              <a:rPr lang="nl-NL" i="1" dirty="0"/>
              <a:t>doet het omgekeerde: schoenen </a:t>
            </a:r>
            <a:r>
              <a:rPr lang="nl-NL" i="1" dirty="0" smtClean="0"/>
              <a:t>produceren, exporteren en tomaten </a:t>
            </a:r>
            <a:r>
              <a:rPr lang="nl-NL" i="1" dirty="0"/>
              <a:t>importeren. </a:t>
            </a:r>
            <a:endParaRPr lang="en-GB" dirty="0"/>
          </a:p>
          <a:p>
            <a:pPr marL="0" indent="0">
              <a:buNone/>
            </a:pPr>
            <a:endParaRPr lang="en-GB" i="1" dirty="0"/>
          </a:p>
          <a:p>
            <a:pPr marL="0" indent="0">
              <a:buNone/>
            </a:pPr>
            <a:r>
              <a:rPr lang="nl-NL" b="1" i="1" dirty="0" smtClean="0"/>
              <a:t>Nederland </a:t>
            </a:r>
            <a:r>
              <a:rPr lang="nl-NL" b="1" i="1" dirty="0"/>
              <a:t>heeft een relatief kostenvoordeel voor tomaten en Italië heeft een relatief kostenvoordeel voor schoenen</a:t>
            </a:r>
            <a:r>
              <a:rPr lang="nl-NL" b="1" i="1" dirty="0" smtClean="0"/>
              <a:t>.</a:t>
            </a:r>
            <a:endParaRPr lang="en-GB" b="1" dirty="0"/>
          </a:p>
        </p:txBody>
      </p:sp>
    </p:spTree>
    <p:extLst>
      <p:ext uri="{BB962C8B-B14F-4D97-AF65-F5344CB8AC3E}">
        <p14:creationId xmlns:p14="http://schemas.microsoft.com/office/powerpoint/2010/main" val="41453533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712968" cy="980728"/>
          </a:xfrm>
        </p:spPr>
        <p:txBody>
          <a:bodyPr/>
          <a:lstStyle/>
          <a:p>
            <a:r>
              <a:rPr lang="nl-NL" dirty="0" smtClean="0"/>
              <a:t>Internationale handel</a:t>
            </a:r>
            <a:endParaRPr lang="nl-NL" dirty="0"/>
          </a:p>
        </p:txBody>
      </p:sp>
      <p:sp>
        <p:nvSpPr>
          <p:cNvPr id="4" name="Tijdelijke aanduiding voor tekst 3"/>
          <p:cNvSpPr>
            <a:spLocks noGrp="1"/>
          </p:cNvSpPr>
          <p:nvPr>
            <p:ph type="body" sz="half" idx="2"/>
          </p:nvPr>
        </p:nvSpPr>
        <p:spPr>
          <a:xfrm>
            <a:off x="2771800" y="1052736"/>
            <a:ext cx="6048672" cy="3456384"/>
          </a:xfrm>
        </p:spPr>
        <p:txBody>
          <a:bodyPr/>
          <a:lstStyle/>
          <a:p>
            <a:pPr marL="0" indent="0">
              <a:buNone/>
            </a:pPr>
            <a:r>
              <a:rPr lang="nl-NL" i="1" dirty="0" smtClean="0"/>
              <a:t>Maar ??????? </a:t>
            </a:r>
            <a:endParaRPr lang="en-GB" dirty="0"/>
          </a:p>
          <a:p>
            <a:pPr marL="0" indent="0">
              <a:buNone/>
            </a:pPr>
            <a:r>
              <a:rPr lang="nl-NL" i="1" dirty="0" smtClean="0"/>
              <a:t>In het rekenvoorbeeld hebben we gekozen voor de verhouding:</a:t>
            </a:r>
          </a:p>
          <a:p>
            <a:pPr marL="0" indent="0">
              <a:buNone/>
            </a:pPr>
            <a:r>
              <a:rPr lang="nl-NL" i="1" dirty="0" smtClean="0">
                <a:solidFill>
                  <a:srgbClr val="FF0000"/>
                </a:solidFill>
              </a:rPr>
              <a:t>tomaten / schoenen</a:t>
            </a:r>
          </a:p>
          <a:p>
            <a:pPr marL="0" indent="0">
              <a:buNone/>
            </a:pPr>
            <a:r>
              <a:rPr lang="nl-NL" i="1" dirty="0"/>
              <a:t>V</a:t>
            </a:r>
            <a:r>
              <a:rPr lang="nl-NL" i="1" dirty="0" smtClean="0"/>
              <a:t>inden we iets anders als we de verhouding: </a:t>
            </a:r>
          </a:p>
          <a:p>
            <a:pPr marL="0" indent="0">
              <a:buNone/>
            </a:pPr>
            <a:r>
              <a:rPr lang="nl-NL" i="1" dirty="0" smtClean="0">
                <a:solidFill>
                  <a:srgbClr val="FF0000"/>
                </a:solidFill>
              </a:rPr>
              <a:t>schoenen / tomaten </a:t>
            </a:r>
            <a:r>
              <a:rPr lang="nl-NL" i="1" dirty="0" smtClean="0"/>
              <a:t>gebruiken? </a:t>
            </a:r>
            <a:endParaRPr lang="nl-NL" dirty="0" smtClean="0"/>
          </a:p>
          <a:p>
            <a:pPr marL="0" indent="0">
              <a:buNone/>
            </a:pPr>
            <a:endParaRPr lang="nl-NL" dirty="0" smtClean="0"/>
          </a:p>
        </p:txBody>
      </p:sp>
      <p:pic>
        <p:nvPicPr>
          <p:cNvPr id="3" name="Afbeelding 2"/>
          <p:cNvPicPr>
            <a:picLocks noChangeAspect="1"/>
          </p:cNvPicPr>
          <p:nvPr/>
        </p:nvPicPr>
        <p:blipFill>
          <a:blip r:embed="rId2"/>
          <a:stretch>
            <a:fillRect/>
          </a:stretch>
        </p:blipFill>
        <p:spPr>
          <a:xfrm>
            <a:off x="395536" y="1219572"/>
            <a:ext cx="2273300" cy="2857500"/>
          </a:xfrm>
          <a:prstGeom prst="rect">
            <a:avLst/>
          </a:prstGeom>
        </p:spPr>
      </p:pic>
      <p:sp>
        <p:nvSpPr>
          <p:cNvPr id="5" name="Rechthoek 4"/>
          <p:cNvSpPr/>
          <p:nvPr/>
        </p:nvSpPr>
        <p:spPr>
          <a:xfrm>
            <a:off x="971600" y="5580528"/>
            <a:ext cx="7200800" cy="584776"/>
          </a:xfrm>
          <a:prstGeom prst="rect">
            <a:avLst/>
          </a:prstGeom>
        </p:spPr>
        <p:txBody>
          <a:bodyPr wrap="square">
            <a:spAutoFit/>
          </a:bodyPr>
          <a:lstStyle/>
          <a:p>
            <a:pPr marL="0" indent="0">
              <a:buNone/>
            </a:pPr>
            <a:r>
              <a:rPr lang="nl-NL" sz="3200" dirty="0">
                <a:latin typeface="Times New Roman"/>
              </a:rPr>
              <a:t>We gaan bewijzen dat het niet uitmaakt !!!</a:t>
            </a:r>
          </a:p>
        </p:txBody>
      </p:sp>
    </p:spTree>
    <p:extLst>
      <p:ext uri="{BB962C8B-B14F-4D97-AF65-F5344CB8AC3E}">
        <p14:creationId xmlns:p14="http://schemas.microsoft.com/office/powerpoint/2010/main" val="1550324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712968" cy="980728"/>
          </a:xfrm>
        </p:spPr>
        <p:txBody>
          <a:bodyPr/>
          <a:lstStyle/>
          <a:p>
            <a:r>
              <a:rPr lang="nl-NL" dirty="0" smtClean="0"/>
              <a:t>Internationale handel</a:t>
            </a:r>
            <a:endParaRPr lang="nl-NL" dirty="0"/>
          </a:p>
        </p:txBody>
      </p:sp>
      <p:sp>
        <p:nvSpPr>
          <p:cNvPr id="4" name="Tijdelijke aanduiding voor tekst 3"/>
          <p:cNvSpPr>
            <a:spLocks noGrp="1"/>
          </p:cNvSpPr>
          <p:nvPr>
            <p:ph type="body" sz="half" idx="2"/>
          </p:nvPr>
        </p:nvSpPr>
        <p:spPr>
          <a:xfrm>
            <a:off x="179512" y="2852936"/>
            <a:ext cx="8640960" cy="3456384"/>
          </a:xfrm>
        </p:spPr>
        <p:txBody>
          <a:bodyPr/>
          <a:lstStyle/>
          <a:p>
            <a:pPr marL="0" indent="0">
              <a:buNone/>
            </a:pPr>
            <a:r>
              <a:rPr lang="nl-NL" dirty="0" smtClean="0"/>
              <a:t>kostenverhouding </a:t>
            </a:r>
            <a:r>
              <a:rPr lang="nl-NL" dirty="0"/>
              <a:t>van de goederen in </a:t>
            </a:r>
            <a:r>
              <a:rPr lang="nl-NL" dirty="0" smtClean="0"/>
              <a:t>Italië:</a:t>
            </a:r>
            <a:r>
              <a:rPr lang="nl-NL" dirty="0"/>
              <a:t>	</a:t>
            </a:r>
            <a:r>
              <a:rPr lang="nl-NL" dirty="0" smtClean="0"/>
              <a:t>(schoenen / tomaten) </a:t>
            </a:r>
            <a:r>
              <a:rPr lang="nl-NL" dirty="0"/>
              <a:t>= </a:t>
            </a:r>
            <a:endParaRPr lang="nl-NL" dirty="0" smtClean="0"/>
          </a:p>
          <a:p>
            <a:pPr marL="0" indent="0">
              <a:buNone/>
            </a:pPr>
            <a:r>
              <a:rPr lang="nl-NL" dirty="0"/>
              <a:t>	</a:t>
            </a:r>
            <a:r>
              <a:rPr lang="nl-NL" dirty="0" smtClean="0"/>
              <a:t>	</a:t>
            </a:r>
            <a:r>
              <a:rPr lang="nl-NL" dirty="0"/>
              <a:t>4</a:t>
            </a:r>
            <a:r>
              <a:rPr lang="nl-NL" dirty="0" smtClean="0"/>
              <a:t>0 </a:t>
            </a:r>
            <a:r>
              <a:rPr lang="nl-NL" dirty="0"/>
              <a:t>/ 2</a:t>
            </a:r>
            <a:r>
              <a:rPr lang="nl-NL" dirty="0" smtClean="0"/>
              <a:t>0  </a:t>
            </a:r>
            <a:r>
              <a:rPr lang="nl-NL" dirty="0"/>
              <a:t>= </a:t>
            </a:r>
            <a:r>
              <a:rPr lang="nl-NL" b="1" dirty="0">
                <a:solidFill>
                  <a:srgbClr val="FF0000"/>
                </a:solidFill>
              </a:rPr>
              <a:t>2</a:t>
            </a:r>
            <a:endParaRPr lang="en-GB" b="1" dirty="0">
              <a:solidFill>
                <a:srgbClr val="FF0000"/>
              </a:solidFill>
            </a:endParaRPr>
          </a:p>
          <a:p>
            <a:pPr marL="0" indent="0">
              <a:buNone/>
            </a:pPr>
            <a:r>
              <a:rPr lang="nl-NL" dirty="0" smtClean="0"/>
              <a:t>kostenverhouding </a:t>
            </a:r>
            <a:r>
              <a:rPr lang="nl-NL" dirty="0"/>
              <a:t>van de goederen in </a:t>
            </a:r>
            <a:r>
              <a:rPr lang="nl-NL" dirty="0" smtClean="0"/>
              <a:t>Nederland:</a:t>
            </a:r>
            <a:r>
              <a:rPr lang="nl-NL" dirty="0"/>
              <a:t>	</a:t>
            </a:r>
            <a:r>
              <a:rPr lang="nl-NL" dirty="0" smtClean="0"/>
              <a:t>(schoenen / tomaten) </a:t>
            </a:r>
            <a:r>
              <a:rPr lang="nl-NL" dirty="0"/>
              <a:t>= </a:t>
            </a:r>
            <a:endParaRPr lang="nl-NL" dirty="0" smtClean="0"/>
          </a:p>
          <a:p>
            <a:pPr marL="0" indent="0">
              <a:buNone/>
            </a:pPr>
            <a:r>
              <a:rPr lang="nl-NL" dirty="0"/>
              <a:t>	</a:t>
            </a:r>
            <a:r>
              <a:rPr lang="nl-NL" dirty="0" smtClean="0"/>
              <a:t>	</a:t>
            </a:r>
            <a:r>
              <a:rPr lang="nl-NL" dirty="0"/>
              <a:t>9</a:t>
            </a:r>
            <a:r>
              <a:rPr lang="nl-NL" dirty="0" smtClean="0"/>
              <a:t>0 </a:t>
            </a:r>
            <a:r>
              <a:rPr lang="nl-NL" dirty="0"/>
              <a:t>/ </a:t>
            </a:r>
            <a:r>
              <a:rPr lang="nl-NL" dirty="0" smtClean="0"/>
              <a:t>30 </a:t>
            </a:r>
            <a:r>
              <a:rPr lang="nl-NL" dirty="0"/>
              <a:t>= </a:t>
            </a:r>
            <a:r>
              <a:rPr lang="nl-NL" b="1" dirty="0" smtClean="0">
                <a:solidFill>
                  <a:srgbClr val="FF0000"/>
                </a:solidFill>
              </a:rPr>
              <a:t>3</a:t>
            </a:r>
            <a:endParaRPr lang="en-GB" b="1" dirty="0">
              <a:solidFill>
                <a:srgbClr val="FF0000"/>
              </a:solidFill>
            </a:endParaRPr>
          </a:p>
        </p:txBody>
      </p:sp>
      <p:graphicFrame>
        <p:nvGraphicFramePr>
          <p:cNvPr id="6" name="Tabel 5"/>
          <p:cNvGraphicFramePr>
            <a:graphicFrameLocks noGrp="1"/>
          </p:cNvGraphicFramePr>
          <p:nvPr>
            <p:extLst>
              <p:ext uri="{D42A27DB-BD31-4B8C-83A1-F6EECF244321}">
                <p14:modId xmlns:p14="http://schemas.microsoft.com/office/powerpoint/2010/main" val="4022949776"/>
              </p:ext>
            </p:extLst>
          </p:nvPr>
        </p:nvGraphicFramePr>
        <p:xfrm>
          <a:off x="1644352" y="1124744"/>
          <a:ext cx="6096000" cy="1483360"/>
        </p:xfrm>
        <a:graphic>
          <a:graphicData uri="http://schemas.openxmlformats.org/drawingml/2006/table">
            <a:tbl>
              <a:tblPr firstRow="1" bandRow="1">
                <a:tableStyleId>{5C22544A-7EE6-4342-B048-85BDC9FD1C3A}</a:tableStyleId>
              </a:tblPr>
              <a:tblGrid>
                <a:gridCol w="1440160"/>
                <a:gridCol w="2623840"/>
                <a:gridCol w="2032000"/>
              </a:tblGrid>
              <a:tr h="370840">
                <a:tc>
                  <a:txBody>
                    <a:bodyPr/>
                    <a:lstStyle/>
                    <a:p>
                      <a:r>
                        <a:rPr lang="nl-NL" dirty="0" smtClean="0">
                          <a:solidFill>
                            <a:srgbClr val="000000"/>
                          </a:solidFill>
                          <a:latin typeface="Times New Roman"/>
                        </a:rPr>
                        <a:t>Land</a:t>
                      </a:r>
                      <a:endParaRPr lang="nl-NL" dirty="0">
                        <a:solidFill>
                          <a:srgbClr val="000000"/>
                        </a:solidFill>
                        <a:latin typeface="Times New Roman"/>
                      </a:endParaRPr>
                    </a:p>
                  </a:txBody>
                  <a:tcPr/>
                </a:tc>
                <a:tc gridSpan="2">
                  <a:txBody>
                    <a:bodyPr/>
                    <a:lstStyle/>
                    <a:p>
                      <a:r>
                        <a:rPr lang="nl-NL" b="1" dirty="0" smtClean="0">
                          <a:solidFill>
                            <a:srgbClr val="000000"/>
                          </a:solidFill>
                          <a:latin typeface="Times New Roman"/>
                        </a:rPr>
                        <a:t>Productiekosten in arbeidsuren per eenheid</a:t>
                      </a:r>
                      <a:endParaRPr lang="nl-NL" b="1" dirty="0">
                        <a:solidFill>
                          <a:srgbClr val="000000"/>
                        </a:solidFill>
                        <a:latin typeface="Times New Roman"/>
                      </a:endParaRPr>
                    </a:p>
                  </a:txBody>
                  <a:tcPr/>
                </a:tc>
                <a:tc hMerge="1">
                  <a:txBody>
                    <a:bodyPr/>
                    <a:lstStyle/>
                    <a:p>
                      <a:endParaRPr lang="nl-NL" dirty="0"/>
                    </a:p>
                  </a:txBody>
                  <a:tcPr/>
                </a:tc>
              </a:tr>
              <a:tr h="370840">
                <a:tc>
                  <a:txBody>
                    <a:bodyPr/>
                    <a:lstStyle/>
                    <a:p>
                      <a:endParaRPr lang="nl-NL" dirty="0">
                        <a:latin typeface="Times New Roman"/>
                      </a:endParaRPr>
                    </a:p>
                  </a:txBody>
                  <a:tcPr/>
                </a:tc>
                <a:tc>
                  <a:txBody>
                    <a:bodyPr/>
                    <a:lstStyle/>
                    <a:p>
                      <a:pPr algn="ctr"/>
                      <a:r>
                        <a:rPr lang="nl-NL" dirty="0" smtClean="0">
                          <a:latin typeface="Times New Roman"/>
                        </a:rPr>
                        <a:t>Tomaten</a:t>
                      </a:r>
                      <a:endParaRPr lang="nl-NL" dirty="0">
                        <a:latin typeface="Times New Roman"/>
                      </a:endParaRPr>
                    </a:p>
                  </a:txBody>
                  <a:tcPr/>
                </a:tc>
                <a:tc>
                  <a:txBody>
                    <a:bodyPr/>
                    <a:lstStyle/>
                    <a:p>
                      <a:pPr algn="ctr"/>
                      <a:r>
                        <a:rPr lang="nl-NL" dirty="0" smtClean="0">
                          <a:latin typeface="Times New Roman"/>
                        </a:rPr>
                        <a:t>Schoenen</a:t>
                      </a:r>
                      <a:endParaRPr lang="nl-NL" dirty="0">
                        <a:latin typeface="Times New Roman"/>
                      </a:endParaRPr>
                    </a:p>
                  </a:txBody>
                  <a:tcPr/>
                </a:tc>
              </a:tr>
              <a:tr h="370840">
                <a:tc>
                  <a:txBody>
                    <a:bodyPr/>
                    <a:lstStyle/>
                    <a:p>
                      <a:r>
                        <a:rPr lang="nl-NL" dirty="0" smtClean="0">
                          <a:latin typeface="Times New Roman"/>
                        </a:rPr>
                        <a:t>Italië</a:t>
                      </a:r>
                      <a:endParaRPr lang="nl-NL" dirty="0">
                        <a:latin typeface="Times New Roman"/>
                      </a:endParaRPr>
                    </a:p>
                  </a:txBody>
                  <a:tcPr/>
                </a:tc>
                <a:tc>
                  <a:txBody>
                    <a:bodyPr/>
                    <a:lstStyle/>
                    <a:p>
                      <a:pPr algn="ctr"/>
                      <a:r>
                        <a:rPr lang="nl-NL" dirty="0" smtClean="0">
                          <a:latin typeface="Times New Roman"/>
                        </a:rPr>
                        <a:t>20</a:t>
                      </a:r>
                      <a:endParaRPr lang="nl-NL" dirty="0">
                        <a:latin typeface="Times New Roman"/>
                      </a:endParaRPr>
                    </a:p>
                  </a:txBody>
                  <a:tcPr/>
                </a:tc>
                <a:tc>
                  <a:txBody>
                    <a:bodyPr/>
                    <a:lstStyle/>
                    <a:p>
                      <a:pPr algn="ctr"/>
                      <a:r>
                        <a:rPr lang="nl-NL" dirty="0" smtClean="0">
                          <a:latin typeface="Times New Roman"/>
                        </a:rPr>
                        <a:t>40</a:t>
                      </a:r>
                      <a:endParaRPr lang="nl-NL" dirty="0">
                        <a:latin typeface="Times New Roman"/>
                      </a:endParaRPr>
                    </a:p>
                  </a:txBody>
                  <a:tcPr/>
                </a:tc>
              </a:tr>
              <a:tr h="370840">
                <a:tc>
                  <a:txBody>
                    <a:bodyPr/>
                    <a:lstStyle/>
                    <a:p>
                      <a:r>
                        <a:rPr lang="nl-NL" dirty="0" smtClean="0">
                          <a:latin typeface="Times New Roman"/>
                        </a:rPr>
                        <a:t>Nederland</a:t>
                      </a:r>
                      <a:endParaRPr lang="nl-NL" dirty="0">
                        <a:latin typeface="Times New Roman"/>
                      </a:endParaRPr>
                    </a:p>
                  </a:txBody>
                  <a:tcPr/>
                </a:tc>
                <a:tc>
                  <a:txBody>
                    <a:bodyPr/>
                    <a:lstStyle/>
                    <a:p>
                      <a:pPr algn="ctr"/>
                      <a:r>
                        <a:rPr lang="nl-NL" dirty="0" smtClean="0">
                          <a:latin typeface="Times New Roman"/>
                        </a:rPr>
                        <a:t>30</a:t>
                      </a:r>
                      <a:endParaRPr lang="nl-NL" dirty="0">
                        <a:latin typeface="Times New Roman"/>
                      </a:endParaRPr>
                    </a:p>
                  </a:txBody>
                  <a:tcPr/>
                </a:tc>
                <a:tc>
                  <a:txBody>
                    <a:bodyPr/>
                    <a:lstStyle/>
                    <a:p>
                      <a:pPr algn="ctr"/>
                      <a:r>
                        <a:rPr lang="nl-NL" dirty="0" smtClean="0">
                          <a:latin typeface="Times New Roman"/>
                        </a:rPr>
                        <a:t>90</a:t>
                      </a:r>
                      <a:endParaRPr lang="nl-NL" dirty="0">
                        <a:latin typeface="Times New Roman"/>
                      </a:endParaRPr>
                    </a:p>
                  </a:txBody>
                  <a:tcPr/>
                </a:tc>
              </a:tr>
            </a:tbl>
          </a:graphicData>
        </a:graphic>
      </p:graphicFrame>
    </p:spTree>
    <p:extLst>
      <p:ext uri="{BB962C8B-B14F-4D97-AF65-F5344CB8AC3E}">
        <p14:creationId xmlns:p14="http://schemas.microsoft.com/office/powerpoint/2010/main" val="40419828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712968" cy="980728"/>
          </a:xfrm>
        </p:spPr>
        <p:txBody>
          <a:bodyPr/>
          <a:lstStyle/>
          <a:p>
            <a:r>
              <a:rPr lang="nl-NL" dirty="0" smtClean="0"/>
              <a:t>Internationale handel</a:t>
            </a:r>
            <a:endParaRPr lang="nl-NL" dirty="0"/>
          </a:p>
        </p:txBody>
      </p:sp>
      <p:sp>
        <p:nvSpPr>
          <p:cNvPr id="4" name="Tijdelijke aanduiding voor tekst 3"/>
          <p:cNvSpPr>
            <a:spLocks noGrp="1"/>
          </p:cNvSpPr>
          <p:nvPr>
            <p:ph type="body" sz="half" idx="2"/>
          </p:nvPr>
        </p:nvSpPr>
        <p:spPr>
          <a:xfrm>
            <a:off x="179512" y="764704"/>
            <a:ext cx="8640960" cy="3456384"/>
          </a:xfrm>
          <a:ln>
            <a:noFill/>
          </a:ln>
        </p:spPr>
        <p:txBody>
          <a:bodyPr/>
          <a:lstStyle/>
          <a:p>
            <a:pPr marL="0" indent="0">
              <a:buNone/>
            </a:pPr>
            <a:r>
              <a:rPr lang="nl-NL" i="1" dirty="0" smtClean="0"/>
              <a:t>Uitwerking</a:t>
            </a:r>
            <a:r>
              <a:rPr lang="nl-NL" i="1" dirty="0"/>
              <a:t>:</a:t>
            </a:r>
            <a:endParaRPr lang="en-GB" dirty="0"/>
          </a:p>
          <a:p>
            <a:pPr marL="0" indent="0">
              <a:buNone/>
            </a:pPr>
            <a:r>
              <a:rPr lang="nl-NL" dirty="0" smtClean="0"/>
              <a:t>Italië: (schoenen </a:t>
            </a:r>
            <a:r>
              <a:rPr lang="nl-NL" dirty="0"/>
              <a:t>/ tomaten ) = </a:t>
            </a:r>
            <a:r>
              <a:rPr lang="nl-NL" i="1" dirty="0"/>
              <a:t>4</a:t>
            </a:r>
            <a:r>
              <a:rPr lang="nl-NL" i="1" dirty="0" smtClean="0"/>
              <a:t>0 </a:t>
            </a:r>
            <a:r>
              <a:rPr lang="nl-NL" i="1" dirty="0"/>
              <a:t>/ </a:t>
            </a:r>
            <a:r>
              <a:rPr lang="nl-NL" i="1" dirty="0" smtClean="0"/>
              <a:t>20  </a:t>
            </a:r>
            <a:r>
              <a:rPr lang="nl-NL" i="1" dirty="0"/>
              <a:t>= </a:t>
            </a:r>
            <a:r>
              <a:rPr lang="nl-NL" i="1" dirty="0">
                <a:solidFill>
                  <a:srgbClr val="FF0000"/>
                </a:solidFill>
              </a:rPr>
              <a:t>2</a:t>
            </a:r>
            <a:r>
              <a:rPr lang="nl-NL" dirty="0"/>
              <a:t>	</a:t>
            </a:r>
            <a:endParaRPr lang="en-GB" dirty="0"/>
          </a:p>
          <a:p>
            <a:pPr marL="0" indent="0">
              <a:buNone/>
            </a:pPr>
            <a:r>
              <a:rPr lang="nl-NL" dirty="0" smtClean="0"/>
              <a:t>Nederland: (schoenen / </a:t>
            </a:r>
            <a:r>
              <a:rPr lang="nl-NL" dirty="0"/>
              <a:t>tomaten ) = </a:t>
            </a:r>
            <a:r>
              <a:rPr lang="nl-NL" i="1" dirty="0"/>
              <a:t>9</a:t>
            </a:r>
            <a:r>
              <a:rPr lang="nl-NL" i="1" dirty="0" smtClean="0"/>
              <a:t>0 </a:t>
            </a:r>
            <a:r>
              <a:rPr lang="nl-NL" i="1" dirty="0"/>
              <a:t>/ </a:t>
            </a:r>
            <a:r>
              <a:rPr lang="nl-NL" i="1" dirty="0" smtClean="0"/>
              <a:t>30 </a:t>
            </a:r>
            <a:r>
              <a:rPr lang="nl-NL" i="1" dirty="0"/>
              <a:t>= </a:t>
            </a:r>
            <a:r>
              <a:rPr lang="nl-NL" i="1" dirty="0" smtClean="0">
                <a:solidFill>
                  <a:srgbClr val="FF0000"/>
                </a:solidFill>
              </a:rPr>
              <a:t>3</a:t>
            </a:r>
            <a:endParaRPr lang="nl-NL" i="1" dirty="0">
              <a:solidFill>
                <a:srgbClr val="FF0000"/>
              </a:solidFill>
            </a:endParaRPr>
          </a:p>
          <a:p>
            <a:pPr marL="0" indent="0">
              <a:buNone/>
            </a:pPr>
            <a:endParaRPr lang="nl-NL" i="1" dirty="0" smtClean="0"/>
          </a:p>
          <a:p>
            <a:pPr marL="0" indent="0">
              <a:buNone/>
            </a:pPr>
            <a:r>
              <a:rPr lang="nl-NL" i="1" dirty="0" smtClean="0"/>
              <a:t>We </a:t>
            </a:r>
            <a:r>
              <a:rPr lang="nl-NL" i="1" dirty="0"/>
              <a:t>zoeken het goedkoopste land, dus kiezen we voor het de kleinste </a:t>
            </a:r>
            <a:r>
              <a:rPr lang="nl-NL" i="1" dirty="0" smtClean="0"/>
              <a:t>verhoudingsgetal. </a:t>
            </a:r>
            <a:endParaRPr lang="nl-NL" i="1" dirty="0"/>
          </a:p>
          <a:p>
            <a:pPr marL="0" indent="0">
              <a:buNone/>
            </a:pPr>
            <a:r>
              <a:rPr lang="nl-NL" i="1" dirty="0" smtClean="0"/>
              <a:t>Dat </a:t>
            </a:r>
            <a:r>
              <a:rPr lang="nl-NL" i="1" dirty="0"/>
              <a:t>land </a:t>
            </a:r>
            <a:r>
              <a:rPr lang="nl-NL" i="1" dirty="0" smtClean="0"/>
              <a:t>(Italië) </a:t>
            </a:r>
            <a:r>
              <a:rPr lang="nl-NL" i="1" dirty="0"/>
              <a:t>laten we het eerste product uit onze verhoudingsvergelijking produceren</a:t>
            </a:r>
            <a:r>
              <a:rPr lang="nl-NL" i="1" dirty="0" smtClean="0"/>
              <a:t>.</a:t>
            </a:r>
          </a:p>
          <a:p>
            <a:pPr marL="0" indent="0">
              <a:buNone/>
            </a:pPr>
            <a:r>
              <a:rPr lang="nl-NL" i="1" dirty="0" smtClean="0"/>
              <a:t>Italië gaat schoenen produceren, exporteren en tomaten importeren</a:t>
            </a:r>
            <a:r>
              <a:rPr lang="nl-NL" i="1" dirty="0"/>
              <a:t>. </a:t>
            </a:r>
            <a:endParaRPr lang="nl-NL" i="1" dirty="0" smtClean="0"/>
          </a:p>
          <a:p>
            <a:pPr marL="0" indent="0">
              <a:buNone/>
            </a:pPr>
            <a:endParaRPr lang="en-GB" dirty="0"/>
          </a:p>
        </p:txBody>
      </p:sp>
      <p:sp>
        <p:nvSpPr>
          <p:cNvPr id="6" name="Ovaal 5"/>
          <p:cNvSpPr/>
          <p:nvPr/>
        </p:nvSpPr>
        <p:spPr>
          <a:xfrm>
            <a:off x="1331640" y="1340768"/>
            <a:ext cx="1728192" cy="720080"/>
          </a:xfrm>
          <a:prstGeom prst="ellipse">
            <a:avLst/>
          </a:prstGeom>
          <a:solidFill>
            <a:schemeClr val="accent1">
              <a:alpha val="0"/>
            </a:schemeClr>
          </a:solid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latin typeface="Times New Roman"/>
            </a:endParaRPr>
          </a:p>
        </p:txBody>
      </p:sp>
      <p:sp>
        <p:nvSpPr>
          <p:cNvPr id="25" name="Ovaal 24"/>
          <p:cNvSpPr/>
          <p:nvPr/>
        </p:nvSpPr>
        <p:spPr>
          <a:xfrm>
            <a:off x="179512" y="1340768"/>
            <a:ext cx="1080120" cy="720080"/>
          </a:xfrm>
          <a:prstGeom prst="ellipse">
            <a:avLst/>
          </a:prstGeom>
          <a:solidFill>
            <a:schemeClr val="accent1">
              <a:alpha val="0"/>
            </a:schemeClr>
          </a:solidFill>
          <a:ln w="38100" cmpd="sng">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latin typeface="Times New Roman"/>
            </a:endParaRPr>
          </a:p>
        </p:txBody>
      </p:sp>
      <p:sp>
        <p:nvSpPr>
          <p:cNvPr id="33" name="Ovaal 32"/>
          <p:cNvSpPr/>
          <p:nvPr/>
        </p:nvSpPr>
        <p:spPr>
          <a:xfrm>
            <a:off x="6444208" y="1340768"/>
            <a:ext cx="1152128" cy="648072"/>
          </a:xfrm>
          <a:prstGeom prst="ellipse">
            <a:avLst/>
          </a:prstGeom>
          <a:solidFill>
            <a:srgbClr val="1672DC">
              <a:alpha val="0"/>
            </a:srgbClr>
          </a:solidFill>
          <a:ln w="38100" cmpd="sng">
            <a:solidFill>
              <a:srgbClr val="1672D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latin typeface="Times New Roman"/>
            </a:endParaRPr>
          </a:p>
        </p:txBody>
      </p:sp>
    </p:spTree>
    <p:extLst>
      <p:ext uri="{BB962C8B-B14F-4D97-AF65-F5344CB8AC3E}">
        <p14:creationId xmlns:p14="http://schemas.microsoft.com/office/powerpoint/2010/main" val="4047430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712968" cy="980728"/>
          </a:xfrm>
        </p:spPr>
        <p:txBody>
          <a:bodyPr/>
          <a:lstStyle/>
          <a:p>
            <a:r>
              <a:rPr lang="nl-NL" dirty="0" smtClean="0"/>
              <a:t>Internationale handel</a:t>
            </a:r>
            <a:endParaRPr lang="nl-NL" dirty="0"/>
          </a:p>
        </p:txBody>
      </p:sp>
      <p:sp>
        <p:nvSpPr>
          <p:cNvPr id="4" name="Tijdelijke aanduiding voor tekst 3"/>
          <p:cNvSpPr>
            <a:spLocks noGrp="1"/>
          </p:cNvSpPr>
          <p:nvPr>
            <p:ph type="body" sz="half" idx="2"/>
          </p:nvPr>
        </p:nvSpPr>
        <p:spPr>
          <a:xfrm>
            <a:off x="179512" y="764704"/>
            <a:ext cx="8640960" cy="3456384"/>
          </a:xfrm>
        </p:spPr>
        <p:txBody>
          <a:bodyPr/>
          <a:lstStyle/>
          <a:p>
            <a:pPr marL="0" indent="0">
              <a:buNone/>
            </a:pPr>
            <a:r>
              <a:rPr lang="nl-NL" i="1" dirty="0" smtClean="0"/>
              <a:t>Conclusie</a:t>
            </a:r>
            <a:r>
              <a:rPr lang="nl-NL" i="1" dirty="0"/>
              <a:t>: </a:t>
            </a:r>
            <a:endParaRPr lang="en-GB" dirty="0"/>
          </a:p>
          <a:p>
            <a:pPr marL="0" indent="0">
              <a:buNone/>
            </a:pPr>
            <a:r>
              <a:rPr lang="nl-NL" i="1" dirty="0" smtClean="0"/>
              <a:t>Italië gaat schoenen produceren, exporteren en tomaten importeren</a:t>
            </a:r>
            <a:r>
              <a:rPr lang="nl-NL" i="1" dirty="0"/>
              <a:t>. </a:t>
            </a:r>
          </a:p>
          <a:p>
            <a:pPr marL="0" indent="0">
              <a:buNone/>
            </a:pPr>
            <a:r>
              <a:rPr lang="nl-NL" i="1" dirty="0" smtClean="0"/>
              <a:t>Nederland doet </a:t>
            </a:r>
            <a:r>
              <a:rPr lang="nl-NL" i="1" dirty="0"/>
              <a:t>het omgekeerde: </a:t>
            </a:r>
            <a:r>
              <a:rPr lang="nl-NL" i="1" dirty="0" smtClean="0"/>
              <a:t>tomaten produceren, exporteren en schoenen importeren</a:t>
            </a:r>
            <a:r>
              <a:rPr lang="nl-NL" i="1" dirty="0"/>
              <a:t>. </a:t>
            </a:r>
            <a:endParaRPr lang="en-GB" dirty="0"/>
          </a:p>
          <a:p>
            <a:pPr marL="0" indent="0">
              <a:buNone/>
            </a:pPr>
            <a:endParaRPr lang="nl-NL" i="1" dirty="0" smtClean="0"/>
          </a:p>
          <a:p>
            <a:pPr marL="0" indent="0">
              <a:buNone/>
            </a:pPr>
            <a:r>
              <a:rPr lang="nl-NL" i="1" dirty="0" smtClean="0"/>
              <a:t>Italië heeft </a:t>
            </a:r>
            <a:r>
              <a:rPr lang="nl-NL" i="1" dirty="0"/>
              <a:t>een relatief kostenvoordeel voor </a:t>
            </a:r>
            <a:r>
              <a:rPr lang="nl-NL" i="1" dirty="0" smtClean="0"/>
              <a:t>schoenen en Nederland heeft </a:t>
            </a:r>
            <a:r>
              <a:rPr lang="nl-NL" i="1" dirty="0"/>
              <a:t>een relatief kostenvoordeel voor </a:t>
            </a:r>
            <a:r>
              <a:rPr lang="nl-NL" i="1" dirty="0" smtClean="0"/>
              <a:t>tomaten.</a:t>
            </a:r>
            <a:endParaRPr lang="en-GB" dirty="0"/>
          </a:p>
        </p:txBody>
      </p:sp>
    </p:spTree>
    <p:extLst>
      <p:ext uri="{BB962C8B-B14F-4D97-AF65-F5344CB8AC3E}">
        <p14:creationId xmlns:p14="http://schemas.microsoft.com/office/powerpoint/2010/main" val="33124576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nl-NL" dirty="0"/>
              <a:t>Hoe gebruik je deze uitleg?</a:t>
            </a:r>
          </a:p>
        </p:txBody>
      </p:sp>
      <p:sp>
        <p:nvSpPr>
          <p:cNvPr id="2054" name="Rectangle 6"/>
          <p:cNvSpPr>
            <a:spLocks noGrp="1" noChangeArrowheads="1"/>
          </p:cNvSpPr>
          <p:nvPr>
            <p:ph type="body" sz="half" idx="2"/>
          </p:nvPr>
        </p:nvSpPr>
        <p:spPr>
          <a:xfrm>
            <a:off x="685800" y="1981200"/>
            <a:ext cx="7924800" cy="4114800"/>
          </a:xfrm>
          <a:noFill/>
        </p:spPr>
        <p:txBody>
          <a:bodyPr/>
          <a:lstStyle/>
          <a:p>
            <a:pPr eaLnBrk="1" hangingPunct="1"/>
            <a:r>
              <a:rPr lang="nl-NL" sz="2800" dirty="0"/>
              <a:t>Je kunt in deze presentatie ‘bladeren’ door de pijltjestoetsen te gebruiken.</a:t>
            </a:r>
          </a:p>
          <a:p>
            <a:pPr eaLnBrk="1" hangingPunct="1"/>
            <a:r>
              <a:rPr lang="nl-NL" sz="2800" dirty="0">
                <a:sym typeface="Symbol" charset="0"/>
              </a:rPr>
              <a:t>Vooruit ga je met de pijltjestoets </a:t>
            </a:r>
            <a:r>
              <a:rPr lang="nl-NL" sz="2800" b="1" dirty="0">
                <a:sym typeface="Symbol" charset="0"/>
              </a:rPr>
              <a:t></a:t>
            </a:r>
            <a:r>
              <a:rPr lang="nl-NL" sz="2800" dirty="0">
                <a:sym typeface="Symbol" charset="0"/>
              </a:rPr>
              <a:t> (of ).</a:t>
            </a:r>
          </a:p>
          <a:p>
            <a:pPr eaLnBrk="1" hangingPunct="1"/>
            <a:r>
              <a:rPr lang="nl-NL" sz="2800" dirty="0"/>
              <a:t>Werk alle sheets rustig door.</a:t>
            </a:r>
          </a:p>
          <a:p>
            <a:pPr eaLnBrk="1" hangingPunct="1"/>
            <a:r>
              <a:rPr lang="nl-NL" sz="2800" dirty="0"/>
              <a:t>Als je iets niet meteen snapt kun je terug gaan naar een vorige uitleg met de pijltjestoets </a:t>
            </a:r>
            <a:r>
              <a:rPr lang="nl-NL" sz="2800" b="1" dirty="0">
                <a:sym typeface="Symbol" charset="0"/>
              </a:rPr>
              <a:t></a:t>
            </a:r>
            <a:r>
              <a:rPr lang="nl-NL" sz="2800" dirty="0">
                <a:sym typeface="Symbol" charset="0"/>
              </a:rPr>
              <a:t> (of ).</a:t>
            </a:r>
          </a:p>
          <a:p>
            <a:pPr eaLnBrk="1" hangingPunct="1">
              <a:buFontTx/>
              <a:buNone/>
            </a:pPr>
            <a:r>
              <a:rPr lang="nl-NL" sz="2400" dirty="0">
                <a:solidFill>
                  <a:srgbClr val="ED181E"/>
                </a:solidFill>
              </a:rPr>
              <a:t>	Klik om verder te gaan.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2054">
                                            <p:txEl>
                                              <p:pRg st="0" end="0"/>
                                            </p:txEl>
                                          </p:spTgt>
                                        </p:tgtEl>
                                        <p:attrNameLst>
                                          <p:attrName>style.visibility</p:attrName>
                                        </p:attrNameLst>
                                      </p:cBhvr>
                                      <p:to>
                                        <p:strVal val="visible"/>
                                      </p:to>
                                    </p:set>
                                    <p:animEffect transition="in" filter="dissolve">
                                      <p:cBhvr>
                                        <p:cTn id="7" dur="500"/>
                                        <p:tgtEl>
                                          <p:spTgt spid="2054">
                                            <p:txEl>
                                              <p:pRg st="0" end="0"/>
                                            </p:txEl>
                                          </p:spTgt>
                                        </p:tgtEl>
                                      </p:cBhvr>
                                    </p:animEffect>
                                  </p:childTnLst>
                                </p:cTn>
                              </p:par>
                            </p:childTnLst>
                          </p:cTn>
                        </p:par>
                        <p:par>
                          <p:cTn id="8" fill="hold" nodeType="afterGroup">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2054">
                                            <p:txEl>
                                              <p:pRg st="1" end="1"/>
                                            </p:txEl>
                                          </p:spTgt>
                                        </p:tgtEl>
                                        <p:attrNameLst>
                                          <p:attrName>style.visibility</p:attrName>
                                        </p:attrNameLst>
                                      </p:cBhvr>
                                      <p:to>
                                        <p:strVal val="visible"/>
                                      </p:to>
                                    </p:set>
                                    <p:animEffect transition="in" filter="dissolve">
                                      <p:cBhvr>
                                        <p:cTn id="11" dur="500"/>
                                        <p:tgtEl>
                                          <p:spTgt spid="2054">
                                            <p:txEl>
                                              <p:pRg st="1" end="1"/>
                                            </p:txEl>
                                          </p:spTgt>
                                        </p:tgtEl>
                                      </p:cBhvr>
                                    </p:animEffect>
                                  </p:childTnLst>
                                </p:cTn>
                              </p:par>
                            </p:childTnLst>
                          </p:cTn>
                        </p:par>
                        <p:par>
                          <p:cTn id="12" fill="hold" nodeType="afterGroup">
                            <p:stCondLst>
                              <p:cond delay="3000"/>
                            </p:stCondLst>
                            <p:childTnLst>
                              <p:par>
                                <p:cTn id="13" presetID="9" presetClass="entr" presetSubtype="0" fill="hold" grpId="0" nodeType="afterEffect">
                                  <p:stCondLst>
                                    <p:cond delay="1000"/>
                                  </p:stCondLst>
                                  <p:childTnLst>
                                    <p:set>
                                      <p:cBhvr>
                                        <p:cTn id="14" dur="1" fill="hold">
                                          <p:stCondLst>
                                            <p:cond delay="0"/>
                                          </p:stCondLst>
                                        </p:cTn>
                                        <p:tgtEl>
                                          <p:spTgt spid="2054">
                                            <p:txEl>
                                              <p:pRg st="2" end="2"/>
                                            </p:txEl>
                                          </p:spTgt>
                                        </p:tgtEl>
                                        <p:attrNameLst>
                                          <p:attrName>style.visibility</p:attrName>
                                        </p:attrNameLst>
                                      </p:cBhvr>
                                      <p:to>
                                        <p:strVal val="visible"/>
                                      </p:to>
                                    </p:set>
                                    <p:animEffect transition="in" filter="dissolve">
                                      <p:cBhvr>
                                        <p:cTn id="15" dur="500"/>
                                        <p:tgtEl>
                                          <p:spTgt spid="2054">
                                            <p:txEl>
                                              <p:pRg st="2" end="2"/>
                                            </p:txEl>
                                          </p:spTgt>
                                        </p:tgtEl>
                                      </p:cBhvr>
                                    </p:animEffect>
                                  </p:childTnLst>
                                </p:cTn>
                              </p:par>
                            </p:childTnLst>
                          </p:cTn>
                        </p:par>
                        <p:par>
                          <p:cTn id="16" fill="hold" nodeType="afterGroup">
                            <p:stCondLst>
                              <p:cond delay="4500"/>
                            </p:stCondLst>
                            <p:childTnLst>
                              <p:par>
                                <p:cTn id="17" presetID="9" presetClass="entr" presetSubtype="0" fill="hold" grpId="0" nodeType="afterEffect">
                                  <p:stCondLst>
                                    <p:cond delay="1000"/>
                                  </p:stCondLst>
                                  <p:childTnLst>
                                    <p:set>
                                      <p:cBhvr>
                                        <p:cTn id="18" dur="1" fill="hold">
                                          <p:stCondLst>
                                            <p:cond delay="0"/>
                                          </p:stCondLst>
                                        </p:cTn>
                                        <p:tgtEl>
                                          <p:spTgt spid="2054">
                                            <p:txEl>
                                              <p:pRg st="3" end="3"/>
                                            </p:txEl>
                                          </p:spTgt>
                                        </p:tgtEl>
                                        <p:attrNameLst>
                                          <p:attrName>style.visibility</p:attrName>
                                        </p:attrNameLst>
                                      </p:cBhvr>
                                      <p:to>
                                        <p:strVal val="visible"/>
                                      </p:to>
                                    </p:set>
                                    <p:animEffect transition="in" filter="dissolve">
                                      <p:cBhvr>
                                        <p:cTn id="19" dur="500"/>
                                        <p:tgtEl>
                                          <p:spTgt spid="2054">
                                            <p:txEl>
                                              <p:pRg st="3" end="3"/>
                                            </p:txEl>
                                          </p:spTgt>
                                        </p:tgtEl>
                                      </p:cBhvr>
                                    </p:animEffect>
                                  </p:childTnLst>
                                </p:cTn>
                              </p:par>
                            </p:childTnLst>
                          </p:cTn>
                        </p:par>
                        <p:par>
                          <p:cTn id="20" fill="hold" nodeType="afterGroup">
                            <p:stCondLst>
                              <p:cond delay="6000"/>
                            </p:stCondLst>
                            <p:childTnLst>
                              <p:par>
                                <p:cTn id="21" presetID="9" presetClass="entr" presetSubtype="0" fill="hold" grpId="0" nodeType="afterEffect">
                                  <p:stCondLst>
                                    <p:cond delay="1000"/>
                                  </p:stCondLst>
                                  <p:childTnLst>
                                    <p:set>
                                      <p:cBhvr>
                                        <p:cTn id="22" dur="1" fill="hold">
                                          <p:stCondLst>
                                            <p:cond delay="0"/>
                                          </p:stCondLst>
                                        </p:cTn>
                                        <p:tgtEl>
                                          <p:spTgt spid="2054">
                                            <p:txEl>
                                              <p:pRg st="4" end="4"/>
                                            </p:txEl>
                                          </p:spTgt>
                                        </p:tgtEl>
                                        <p:attrNameLst>
                                          <p:attrName>style.visibility</p:attrName>
                                        </p:attrNameLst>
                                      </p:cBhvr>
                                      <p:to>
                                        <p:strVal val="visible"/>
                                      </p:to>
                                    </p:set>
                                    <p:animEffect transition="in" filter="dissolve">
                                      <p:cBhvr>
                                        <p:cTn id="23" dur="500"/>
                                        <p:tgtEl>
                                          <p:spTgt spid="20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build="p" autoUpdateAnimBg="0" advAuto="100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712968" cy="980728"/>
          </a:xfrm>
        </p:spPr>
        <p:txBody>
          <a:bodyPr/>
          <a:lstStyle/>
          <a:p>
            <a:r>
              <a:rPr lang="nl-NL" dirty="0" smtClean="0"/>
              <a:t>Internationale handel</a:t>
            </a:r>
            <a:endParaRPr lang="nl-NL" dirty="0"/>
          </a:p>
        </p:txBody>
      </p:sp>
      <p:sp>
        <p:nvSpPr>
          <p:cNvPr id="4" name="Tijdelijke aanduiding voor tekst 3"/>
          <p:cNvSpPr>
            <a:spLocks noGrp="1"/>
          </p:cNvSpPr>
          <p:nvPr>
            <p:ph type="body" sz="half" idx="2"/>
          </p:nvPr>
        </p:nvSpPr>
        <p:spPr>
          <a:xfrm>
            <a:off x="179512" y="764704"/>
            <a:ext cx="8640960" cy="3744416"/>
          </a:xfrm>
        </p:spPr>
        <p:txBody>
          <a:bodyPr/>
          <a:lstStyle/>
          <a:p>
            <a:pPr marL="0" indent="0">
              <a:buNone/>
            </a:pPr>
            <a:r>
              <a:rPr lang="nl-NL" i="1" dirty="0" smtClean="0"/>
              <a:t>Bewijs van de wet van Ricardo:</a:t>
            </a:r>
            <a:endParaRPr lang="nl-NL" dirty="0" smtClean="0"/>
          </a:p>
          <a:p>
            <a:pPr marL="0" indent="0">
              <a:buNone/>
            </a:pPr>
            <a:r>
              <a:rPr lang="nl-NL" dirty="0" smtClean="0"/>
              <a:t>Stel </a:t>
            </a:r>
            <a:r>
              <a:rPr lang="nl-NL" dirty="0"/>
              <a:t>dat voor </a:t>
            </a:r>
            <a:r>
              <a:rPr lang="nl-NL" dirty="0" smtClean="0"/>
              <a:t>Nederland </a:t>
            </a:r>
            <a:r>
              <a:rPr lang="nl-NL" dirty="0"/>
              <a:t>er 360 arbeidsuren per product (720 </a:t>
            </a:r>
            <a:r>
              <a:rPr lang="nl-NL" dirty="0" smtClean="0"/>
              <a:t>arbeidsuren totaal</a:t>
            </a:r>
            <a:r>
              <a:rPr lang="nl-NL" dirty="0"/>
              <a:t>) beschikbaar zijn om te produceren. </a:t>
            </a:r>
          </a:p>
          <a:p>
            <a:pPr marL="0" indent="0">
              <a:buNone/>
            </a:pPr>
            <a:r>
              <a:rPr lang="nl-NL" dirty="0" smtClean="0"/>
              <a:t>Voor </a:t>
            </a:r>
            <a:r>
              <a:rPr lang="nl-NL" dirty="0"/>
              <a:t>Italië veronderstellen we een beschikbaarheid van 200 arbeidsuren per product (400 </a:t>
            </a:r>
            <a:r>
              <a:rPr lang="nl-NL" dirty="0" smtClean="0"/>
              <a:t>arbeidsuren totaal</a:t>
            </a:r>
            <a:r>
              <a:rPr lang="nl-NL" dirty="0"/>
              <a:t>). </a:t>
            </a:r>
            <a:endParaRPr lang="nl-NL" dirty="0" smtClean="0"/>
          </a:p>
          <a:p>
            <a:pPr marL="0" indent="0">
              <a:buNone/>
            </a:pPr>
            <a:r>
              <a:rPr lang="nl-NL" dirty="0" smtClean="0"/>
              <a:t>In tabel:</a:t>
            </a:r>
          </a:p>
          <a:p>
            <a:pPr marL="0" indent="0">
              <a:buNone/>
            </a:pPr>
            <a:endParaRPr lang="en-GB" dirty="0"/>
          </a:p>
        </p:txBody>
      </p:sp>
      <p:graphicFrame>
        <p:nvGraphicFramePr>
          <p:cNvPr id="6" name="Tabel 5"/>
          <p:cNvGraphicFramePr>
            <a:graphicFrameLocks noGrp="1"/>
          </p:cNvGraphicFramePr>
          <p:nvPr>
            <p:extLst>
              <p:ext uri="{D42A27DB-BD31-4B8C-83A1-F6EECF244321}">
                <p14:modId xmlns:p14="http://schemas.microsoft.com/office/powerpoint/2010/main" val="3682290340"/>
              </p:ext>
            </p:extLst>
          </p:nvPr>
        </p:nvGraphicFramePr>
        <p:xfrm>
          <a:off x="1691680" y="5085184"/>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nl-NL" dirty="0" smtClean="0">
                          <a:solidFill>
                            <a:srgbClr val="000000"/>
                          </a:solidFill>
                          <a:latin typeface="Times New Roman"/>
                        </a:rPr>
                        <a:t>Land</a:t>
                      </a:r>
                      <a:endParaRPr lang="nl-NL" dirty="0">
                        <a:solidFill>
                          <a:srgbClr val="000000"/>
                        </a:solidFill>
                        <a:latin typeface="Times New Roman"/>
                      </a:endParaRPr>
                    </a:p>
                  </a:txBody>
                  <a:tcPr/>
                </a:tc>
                <a:tc gridSpan="3">
                  <a:txBody>
                    <a:bodyPr/>
                    <a:lstStyle/>
                    <a:p>
                      <a:pPr algn="ctr"/>
                      <a:r>
                        <a:rPr lang="nl-NL" dirty="0" smtClean="0">
                          <a:solidFill>
                            <a:srgbClr val="000000"/>
                          </a:solidFill>
                          <a:latin typeface="Times New Roman"/>
                        </a:rPr>
                        <a:t>Beschikbare arbeidsuren</a:t>
                      </a:r>
                      <a:endParaRPr lang="nl-NL" dirty="0">
                        <a:solidFill>
                          <a:srgbClr val="000000"/>
                        </a:solidFill>
                        <a:latin typeface="Times New Roman"/>
                      </a:endParaRPr>
                    </a:p>
                  </a:txBody>
                  <a:tcPr/>
                </a:tc>
                <a:tc hMerge="1">
                  <a:txBody>
                    <a:bodyPr/>
                    <a:lstStyle/>
                    <a:p>
                      <a:endParaRPr lang="nl-NL" dirty="0"/>
                    </a:p>
                  </a:txBody>
                  <a:tcPr/>
                </a:tc>
                <a:tc hMerge="1">
                  <a:txBody>
                    <a:bodyPr/>
                    <a:lstStyle/>
                    <a:p>
                      <a:endParaRPr lang="nl-NL" dirty="0"/>
                    </a:p>
                  </a:txBody>
                  <a:tcPr/>
                </a:tc>
              </a:tr>
              <a:tr h="370840">
                <a:tc>
                  <a:txBody>
                    <a:bodyPr/>
                    <a:lstStyle/>
                    <a:p>
                      <a:endParaRPr lang="nl-NL" dirty="0">
                        <a:latin typeface="Times New Roman"/>
                      </a:endParaRPr>
                    </a:p>
                  </a:txBody>
                  <a:tcPr/>
                </a:tc>
                <a:tc>
                  <a:txBody>
                    <a:bodyPr/>
                    <a:lstStyle/>
                    <a:p>
                      <a:pPr algn="ctr"/>
                      <a:r>
                        <a:rPr lang="nl-NL" dirty="0" smtClean="0">
                          <a:latin typeface="Times New Roman"/>
                        </a:rPr>
                        <a:t>Tomaten</a:t>
                      </a:r>
                      <a:endParaRPr lang="nl-NL" dirty="0">
                        <a:latin typeface="Times New Roman"/>
                      </a:endParaRPr>
                    </a:p>
                  </a:txBody>
                  <a:tcPr/>
                </a:tc>
                <a:tc>
                  <a:txBody>
                    <a:bodyPr/>
                    <a:lstStyle/>
                    <a:p>
                      <a:pPr algn="ctr"/>
                      <a:r>
                        <a:rPr lang="nl-NL" dirty="0" smtClean="0">
                          <a:latin typeface="Times New Roman"/>
                        </a:rPr>
                        <a:t>Schoenen</a:t>
                      </a:r>
                      <a:endParaRPr lang="nl-NL" dirty="0">
                        <a:latin typeface="Times New Roman"/>
                      </a:endParaRPr>
                    </a:p>
                  </a:txBody>
                  <a:tcPr/>
                </a:tc>
                <a:tc>
                  <a:txBody>
                    <a:bodyPr/>
                    <a:lstStyle/>
                    <a:p>
                      <a:pPr algn="ctr"/>
                      <a:r>
                        <a:rPr lang="nl-NL" dirty="0" smtClean="0">
                          <a:latin typeface="Times New Roman"/>
                        </a:rPr>
                        <a:t>totaal</a:t>
                      </a:r>
                      <a:endParaRPr lang="nl-NL" dirty="0">
                        <a:latin typeface="Times New Roman"/>
                      </a:endParaRPr>
                    </a:p>
                  </a:txBody>
                  <a:tcPr/>
                </a:tc>
              </a:tr>
              <a:tr h="370840">
                <a:tc>
                  <a:txBody>
                    <a:bodyPr/>
                    <a:lstStyle/>
                    <a:p>
                      <a:r>
                        <a:rPr lang="nl-NL" dirty="0" smtClean="0">
                          <a:latin typeface="Times New Roman"/>
                        </a:rPr>
                        <a:t>Italië</a:t>
                      </a:r>
                      <a:endParaRPr lang="nl-NL" dirty="0">
                        <a:latin typeface="Times New Roman"/>
                      </a:endParaRPr>
                    </a:p>
                  </a:txBody>
                  <a:tcPr/>
                </a:tc>
                <a:tc>
                  <a:txBody>
                    <a:bodyPr/>
                    <a:lstStyle/>
                    <a:p>
                      <a:pPr algn="ctr"/>
                      <a:r>
                        <a:rPr lang="nl-NL" dirty="0" smtClean="0">
                          <a:latin typeface="Times New Roman"/>
                        </a:rPr>
                        <a:t>200</a:t>
                      </a:r>
                      <a:endParaRPr lang="nl-NL" dirty="0">
                        <a:latin typeface="Times New Roman"/>
                      </a:endParaRPr>
                    </a:p>
                  </a:txBody>
                  <a:tcPr/>
                </a:tc>
                <a:tc>
                  <a:txBody>
                    <a:bodyPr/>
                    <a:lstStyle/>
                    <a:p>
                      <a:pPr algn="ctr"/>
                      <a:r>
                        <a:rPr lang="nl-NL" dirty="0" smtClean="0">
                          <a:latin typeface="Times New Roman"/>
                        </a:rPr>
                        <a:t>200</a:t>
                      </a:r>
                      <a:endParaRPr lang="nl-NL" dirty="0">
                        <a:latin typeface="Times New Roman"/>
                      </a:endParaRPr>
                    </a:p>
                  </a:txBody>
                  <a:tcPr/>
                </a:tc>
                <a:tc>
                  <a:txBody>
                    <a:bodyPr/>
                    <a:lstStyle/>
                    <a:p>
                      <a:pPr algn="ctr"/>
                      <a:r>
                        <a:rPr lang="nl-NL" dirty="0" smtClean="0">
                          <a:latin typeface="Times New Roman"/>
                        </a:rPr>
                        <a:t>400</a:t>
                      </a:r>
                      <a:endParaRPr lang="nl-NL" dirty="0">
                        <a:latin typeface="Times New Roman"/>
                      </a:endParaRPr>
                    </a:p>
                  </a:txBody>
                  <a:tcPr/>
                </a:tc>
              </a:tr>
              <a:tr h="370840">
                <a:tc>
                  <a:txBody>
                    <a:bodyPr/>
                    <a:lstStyle/>
                    <a:p>
                      <a:r>
                        <a:rPr lang="nl-NL" dirty="0" smtClean="0">
                          <a:latin typeface="Times New Roman"/>
                        </a:rPr>
                        <a:t>Nederland</a:t>
                      </a:r>
                      <a:endParaRPr lang="nl-NL" dirty="0">
                        <a:latin typeface="Times New Roman"/>
                      </a:endParaRPr>
                    </a:p>
                  </a:txBody>
                  <a:tcPr/>
                </a:tc>
                <a:tc>
                  <a:txBody>
                    <a:bodyPr/>
                    <a:lstStyle/>
                    <a:p>
                      <a:pPr algn="ctr"/>
                      <a:r>
                        <a:rPr lang="nl-NL" dirty="0" smtClean="0">
                          <a:latin typeface="Times New Roman"/>
                        </a:rPr>
                        <a:t>360</a:t>
                      </a:r>
                      <a:endParaRPr lang="nl-NL" dirty="0">
                        <a:latin typeface="Times New Roman"/>
                      </a:endParaRPr>
                    </a:p>
                  </a:txBody>
                  <a:tcPr/>
                </a:tc>
                <a:tc>
                  <a:txBody>
                    <a:bodyPr/>
                    <a:lstStyle/>
                    <a:p>
                      <a:pPr algn="ctr"/>
                      <a:r>
                        <a:rPr lang="nl-NL" dirty="0" smtClean="0">
                          <a:latin typeface="Times New Roman"/>
                        </a:rPr>
                        <a:t>360</a:t>
                      </a:r>
                      <a:endParaRPr lang="nl-NL" dirty="0">
                        <a:latin typeface="Times New Roman"/>
                      </a:endParaRPr>
                    </a:p>
                  </a:txBody>
                  <a:tcPr/>
                </a:tc>
                <a:tc>
                  <a:txBody>
                    <a:bodyPr/>
                    <a:lstStyle/>
                    <a:p>
                      <a:pPr algn="ctr"/>
                      <a:r>
                        <a:rPr lang="nl-NL" dirty="0" smtClean="0">
                          <a:latin typeface="Times New Roman"/>
                        </a:rPr>
                        <a:t>720</a:t>
                      </a:r>
                      <a:endParaRPr lang="nl-NL" dirty="0">
                        <a:latin typeface="Times New Roman"/>
                      </a:endParaRPr>
                    </a:p>
                  </a:txBody>
                  <a:tcPr/>
                </a:tc>
              </a:tr>
            </a:tbl>
          </a:graphicData>
        </a:graphic>
      </p:graphicFrame>
    </p:spTree>
    <p:extLst>
      <p:ext uri="{BB962C8B-B14F-4D97-AF65-F5344CB8AC3E}">
        <p14:creationId xmlns:p14="http://schemas.microsoft.com/office/powerpoint/2010/main" val="36552192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712968" cy="980728"/>
          </a:xfrm>
        </p:spPr>
        <p:txBody>
          <a:bodyPr/>
          <a:lstStyle/>
          <a:p>
            <a:r>
              <a:rPr lang="nl-NL" dirty="0" smtClean="0"/>
              <a:t>Internationale handel</a:t>
            </a:r>
            <a:endParaRPr lang="nl-NL" dirty="0"/>
          </a:p>
        </p:txBody>
      </p:sp>
      <p:sp>
        <p:nvSpPr>
          <p:cNvPr id="4" name="Tijdelijke aanduiding voor tekst 3"/>
          <p:cNvSpPr>
            <a:spLocks noGrp="1"/>
          </p:cNvSpPr>
          <p:nvPr>
            <p:ph type="body" sz="half" idx="2"/>
          </p:nvPr>
        </p:nvSpPr>
        <p:spPr>
          <a:xfrm>
            <a:off x="179512" y="764704"/>
            <a:ext cx="8640960" cy="4608512"/>
          </a:xfrm>
        </p:spPr>
        <p:txBody>
          <a:bodyPr/>
          <a:lstStyle/>
          <a:p>
            <a:pPr marL="0" indent="0">
              <a:buNone/>
            </a:pPr>
            <a:r>
              <a:rPr lang="nl-NL" i="1" dirty="0" smtClean="0"/>
              <a:t>Bewijs van de wet van Ricardo:</a:t>
            </a:r>
          </a:p>
          <a:p>
            <a:pPr marL="0" indent="0">
              <a:buNone/>
            </a:pPr>
            <a:r>
              <a:rPr lang="nl-NL" dirty="0" smtClean="0"/>
              <a:t>We gaan de productieaantallen </a:t>
            </a:r>
            <a:r>
              <a:rPr lang="nl-NL" b="1" dirty="0" smtClean="0"/>
              <a:t>zonder</a:t>
            </a:r>
            <a:r>
              <a:rPr lang="nl-NL" dirty="0" smtClean="0"/>
              <a:t> internationale handel berekenen en de productieaantallen </a:t>
            </a:r>
            <a:r>
              <a:rPr lang="nl-NL" b="1" dirty="0" smtClean="0"/>
              <a:t>met</a:t>
            </a:r>
            <a:r>
              <a:rPr lang="nl-NL" dirty="0" smtClean="0"/>
              <a:t> internationale handel.</a:t>
            </a:r>
          </a:p>
          <a:p>
            <a:pPr marL="0" indent="0">
              <a:buNone/>
            </a:pPr>
            <a:r>
              <a:rPr lang="nl-NL" dirty="0" smtClean="0"/>
              <a:t>Vervolgens controleren we of er daadwerkelijk door internationale handel meer wordt geproduceerd. </a:t>
            </a:r>
          </a:p>
          <a:p>
            <a:pPr marL="0" indent="0">
              <a:buNone/>
            </a:pPr>
            <a:endParaRPr lang="nl-NL" dirty="0" smtClean="0"/>
          </a:p>
        </p:txBody>
      </p:sp>
    </p:spTree>
    <p:extLst>
      <p:ext uri="{BB962C8B-B14F-4D97-AF65-F5344CB8AC3E}">
        <p14:creationId xmlns:p14="http://schemas.microsoft.com/office/powerpoint/2010/main" val="31737437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712968" cy="980728"/>
          </a:xfrm>
        </p:spPr>
        <p:txBody>
          <a:bodyPr/>
          <a:lstStyle/>
          <a:p>
            <a:r>
              <a:rPr lang="nl-NL" dirty="0" smtClean="0"/>
              <a:t>Internationale handel</a:t>
            </a:r>
            <a:endParaRPr lang="nl-NL" dirty="0"/>
          </a:p>
        </p:txBody>
      </p:sp>
      <p:sp>
        <p:nvSpPr>
          <p:cNvPr id="4" name="Tijdelijke aanduiding voor tekst 3"/>
          <p:cNvSpPr>
            <a:spLocks noGrp="1"/>
          </p:cNvSpPr>
          <p:nvPr>
            <p:ph type="body" sz="half" idx="2"/>
          </p:nvPr>
        </p:nvSpPr>
        <p:spPr>
          <a:xfrm>
            <a:off x="179512" y="764704"/>
            <a:ext cx="8640960" cy="648072"/>
          </a:xfrm>
        </p:spPr>
        <p:txBody>
          <a:bodyPr/>
          <a:lstStyle/>
          <a:p>
            <a:pPr marL="0" indent="0">
              <a:buNone/>
            </a:pPr>
            <a:r>
              <a:rPr lang="nl-NL" i="1" dirty="0" smtClean="0"/>
              <a:t>Productieaantallen </a:t>
            </a:r>
            <a:r>
              <a:rPr lang="nl-NL" b="1" i="1" dirty="0" smtClean="0"/>
              <a:t>zonder</a:t>
            </a:r>
            <a:r>
              <a:rPr lang="nl-NL" i="1" dirty="0" smtClean="0"/>
              <a:t> internationale handel: </a:t>
            </a:r>
          </a:p>
        </p:txBody>
      </p:sp>
      <p:graphicFrame>
        <p:nvGraphicFramePr>
          <p:cNvPr id="6" name="Tabel 5"/>
          <p:cNvGraphicFramePr>
            <a:graphicFrameLocks noGrp="1"/>
          </p:cNvGraphicFramePr>
          <p:nvPr>
            <p:extLst>
              <p:ext uri="{D42A27DB-BD31-4B8C-83A1-F6EECF244321}">
                <p14:modId xmlns:p14="http://schemas.microsoft.com/office/powerpoint/2010/main" val="1205746622"/>
              </p:ext>
            </p:extLst>
          </p:nvPr>
        </p:nvGraphicFramePr>
        <p:xfrm>
          <a:off x="251520" y="4725144"/>
          <a:ext cx="8640960" cy="1854200"/>
        </p:xfrm>
        <a:graphic>
          <a:graphicData uri="http://schemas.openxmlformats.org/drawingml/2006/table">
            <a:tbl>
              <a:tblPr firstRow="1" bandRow="1">
                <a:tableStyleId>{5C22544A-7EE6-4342-B048-85BDC9FD1C3A}</a:tableStyleId>
              </a:tblPr>
              <a:tblGrid>
                <a:gridCol w="1440160"/>
                <a:gridCol w="3312368"/>
                <a:gridCol w="3888432"/>
              </a:tblGrid>
              <a:tr h="370840">
                <a:tc>
                  <a:txBody>
                    <a:bodyPr/>
                    <a:lstStyle/>
                    <a:p>
                      <a:r>
                        <a:rPr lang="nl-NL" b="1" dirty="0" smtClean="0">
                          <a:solidFill>
                            <a:srgbClr val="000000"/>
                          </a:solidFill>
                          <a:latin typeface="Times New Roman"/>
                        </a:rPr>
                        <a:t>Land</a:t>
                      </a:r>
                      <a:endParaRPr lang="nl-NL" b="1" dirty="0">
                        <a:solidFill>
                          <a:srgbClr val="000000"/>
                        </a:solidFill>
                        <a:latin typeface="Times New Roman"/>
                      </a:endParaRPr>
                    </a:p>
                  </a:txBody>
                  <a:tcPr/>
                </a:tc>
                <a:tc gridSpan="2">
                  <a:txBody>
                    <a:bodyPr/>
                    <a:lstStyle/>
                    <a:p>
                      <a:pPr algn="ctr"/>
                      <a:r>
                        <a:rPr lang="nl-NL" b="1" dirty="0" smtClean="0">
                          <a:solidFill>
                            <a:srgbClr val="000000"/>
                          </a:solidFill>
                          <a:latin typeface="Times New Roman"/>
                        </a:rPr>
                        <a:t>Productieaantallen </a:t>
                      </a:r>
                      <a:r>
                        <a:rPr lang="nl-NL" b="1" u="sng" dirty="0" smtClean="0">
                          <a:solidFill>
                            <a:schemeClr val="tx1"/>
                          </a:solidFill>
                          <a:latin typeface="Times New Roman"/>
                        </a:rPr>
                        <a:t>zonder</a:t>
                      </a:r>
                      <a:r>
                        <a:rPr lang="nl-NL" b="1" dirty="0" smtClean="0">
                          <a:solidFill>
                            <a:srgbClr val="FF0000"/>
                          </a:solidFill>
                          <a:latin typeface="Times New Roman"/>
                        </a:rPr>
                        <a:t> </a:t>
                      </a:r>
                      <a:r>
                        <a:rPr lang="nl-NL" b="1" baseline="0" dirty="0" smtClean="0">
                          <a:solidFill>
                            <a:srgbClr val="000000"/>
                          </a:solidFill>
                          <a:latin typeface="Times New Roman"/>
                        </a:rPr>
                        <a:t>internationale handel</a:t>
                      </a:r>
                      <a:endParaRPr lang="nl-NL" b="1" dirty="0">
                        <a:solidFill>
                          <a:srgbClr val="000000"/>
                        </a:solidFill>
                        <a:latin typeface="Times New Roman"/>
                      </a:endParaRPr>
                    </a:p>
                  </a:txBody>
                  <a:tcPr/>
                </a:tc>
                <a:tc hMerge="1">
                  <a:txBody>
                    <a:bodyPr/>
                    <a:lstStyle/>
                    <a:p>
                      <a:endParaRPr lang="nl-NL" dirty="0"/>
                    </a:p>
                  </a:txBody>
                  <a:tcPr/>
                </a:tc>
              </a:tr>
              <a:tr h="370840">
                <a:tc>
                  <a:txBody>
                    <a:bodyPr/>
                    <a:lstStyle/>
                    <a:p>
                      <a:endParaRPr lang="nl-NL" dirty="0">
                        <a:latin typeface="Times New Roman"/>
                      </a:endParaRPr>
                    </a:p>
                  </a:txBody>
                  <a:tcPr/>
                </a:tc>
                <a:tc>
                  <a:txBody>
                    <a:bodyPr/>
                    <a:lstStyle/>
                    <a:p>
                      <a:pPr algn="ctr"/>
                      <a:r>
                        <a:rPr lang="nl-NL" dirty="0" smtClean="0">
                          <a:latin typeface="Times New Roman"/>
                        </a:rPr>
                        <a:t>Tomaten</a:t>
                      </a:r>
                      <a:endParaRPr lang="nl-NL" dirty="0">
                        <a:latin typeface="Times New Roman"/>
                      </a:endParaRPr>
                    </a:p>
                  </a:txBody>
                  <a:tcPr/>
                </a:tc>
                <a:tc>
                  <a:txBody>
                    <a:bodyPr/>
                    <a:lstStyle/>
                    <a:p>
                      <a:pPr algn="ctr"/>
                      <a:r>
                        <a:rPr lang="nl-NL" dirty="0" smtClean="0">
                          <a:latin typeface="Times New Roman"/>
                        </a:rPr>
                        <a:t>Schoenen</a:t>
                      </a:r>
                      <a:endParaRPr lang="nl-NL" dirty="0">
                        <a:latin typeface="Times New Roman"/>
                      </a:endParaRPr>
                    </a:p>
                  </a:txBody>
                  <a:tcPr/>
                </a:tc>
              </a:tr>
              <a:tr h="370840">
                <a:tc>
                  <a:txBody>
                    <a:bodyPr/>
                    <a:lstStyle/>
                    <a:p>
                      <a:r>
                        <a:rPr lang="nl-NL" dirty="0" smtClean="0">
                          <a:latin typeface="Times New Roman"/>
                        </a:rPr>
                        <a:t>Italië</a:t>
                      </a:r>
                      <a:endParaRPr lang="nl-NL" dirty="0">
                        <a:latin typeface="Times New Roman"/>
                      </a:endParaRPr>
                    </a:p>
                  </a:txBody>
                  <a:tcPr/>
                </a:tc>
                <a:tc>
                  <a:txBody>
                    <a:bodyPr/>
                    <a:lstStyle/>
                    <a:p>
                      <a:endParaRPr lang="nl-NL" dirty="0">
                        <a:latin typeface="Times New Roman"/>
                      </a:endParaRPr>
                    </a:p>
                  </a:txBody>
                  <a:tcPr/>
                </a:tc>
                <a:tc>
                  <a:txBody>
                    <a:bodyPr/>
                    <a:lstStyle/>
                    <a:p>
                      <a:endParaRPr lang="nl-NL" dirty="0">
                        <a:latin typeface="Times New Roman"/>
                      </a:endParaRPr>
                    </a:p>
                  </a:txBody>
                  <a:tcPr/>
                </a:tc>
              </a:tr>
              <a:tr h="370840">
                <a:tc>
                  <a:txBody>
                    <a:bodyPr/>
                    <a:lstStyle/>
                    <a:p>
                      <a:r>
                        <a:rPr lang="nl-NL" dirty="0" smtClean="0">
                          <a:latin typeface="Times New Roman"/>
                        </a:rPr>
                        <a:t>Nederland</a:t>
                      </a:r>
                      <a:endParaRPr lang="nl-NL" dirty="0">
                        <a:latin typeface="Times New Roman"/>
                      </a:endParaRPr>
                    </a:p>
                  </a:txBody>
                  <a:tcPr/>
                </a:tc>
                <a:tc>
                  <a:txBody>
                    <a:bodyPr/>
                    <a:lstStyle/>
                    <a:p>
                      <a:endParaRPr lang="nl-NL" dirty="0">
                        <a:latin typeface="Times New Roman"/>
                      </a:endParaRPr>
                    </a:p>
                  </a:txBody>
                  <a:tcPr/>
                </a:tc>
                <a:tc>
                  <a:txBody>
                    <a:bodyPr/>
                    <a:lstStyle/>
                    <a:p>
                      <a:endParaRPr lang="nl-NL" dirty="0">
                        <a:latin typeface="Times New Roman"/>
                      </a:endParaRPr>
                    </a:p>
                  </a:txBody>
                  <a:tcPr/>
                </a:tc>
              </a:tr>
              <a:tr h="370840">
                <a:tc>
                  <a:txBody>
                    <a:bodyPr/>
                    <a:lstStyle/>
                    <a:p>
                      <a:pPr algn="r"/>
                      <a:r>
                        <a:rPr lang="nl-NL" dirty="0" smtClean="0">
                          <a:latin typeface="Times New Roman"/>
                        </a:rPr>
                        <a:t>totaal</a:t>
                      </a:r>
                      <a:endParaRPr lang="nl-NL" dirty="0">
                        <a:latin typeface="Times New Roman"/>
                      </a:endParaRPr>
                    </a:p>
                  </a:txBody>
                  <a:tcPr/>
                </a:tc>
                <a:tc>
                  <a:txBody>
                    <a:bodyPr/>
                    <a:lstStyle/>
                    <a:p>
                      <a:endParaRPr lang="nl-NL" dirty="0">
                        <a:latin typeface="Times New Roman"/>
                      </a:endParaRPr>
                    </a:p>
                  </a:txBody>
                  <a:tcPr/>
                </a:tc>
                <a:tc>
                  <a:txBody>
                    <a:bodyPr/>
                    <a:lstStyle/>
                    <a:p>
                      <a:endParaRPr lang="nl-NL" dirty="0">
                        <a:latin typeface="Times New Roman"/>
                      </a:endParaRPr>
                    </a:p>
                  </a:txBody>
                  <a:tcPr/>
                </a:tc>
              </a:tr>
            </a:tbl>
          </a:graphicData>
        </a:graphic>
      </p:graphicFrame>
      <p:sp>
        <p:nvSpPr>
          <p:cNvPr id="7" name="Tekstvak 6"/>
          <p:cNvSpPr txBox="1"/>
          <p:nvPr/>
        </p:nvSpPr>
        <p:spPr>
          <a:xfrm>
            <a:off x="2267744" y="5445224"/>
            <a:ext cx="2403222" cy="369332"/>
          </a:xfrm>
          <a:prstGeom prst="rect">
            <a:avLst/>
          </a:prstGeom>
          <a:noFill/>
        </p:spPr>
        <p:txBody>
          <a:bodyPr wrap="none" rtlCol="0">
            <a:spAutoFit/>
          </a:bodyPr>
          <a:lstStyle/>
          <a:p>
            <a:r>
              <a:rPr lang="nl-NL" sz="1800" dirty="0" smtClean="0">
                <a:latin typeface="Times New Roman"/>
                <a:cs typeface="Times New Roman"/>
              </a:rPr>
              <a:t>200 / 20 = </a:t>
            </a:r>
            <a:r>
              <a:rPr lang="nl-NL" sz="1800" b="1" dirty="0" smtClean="0">
                <a:latin typeface="Times New Roman"/>
                <a:cs typeface="Times New Roman"/>
              </a:rPr>
              <a:t>10 eenheden</a:t>
            </a:r>
            <a:endParaRPr lang="nl-NL" sz="1800" b="1" dirty="0">
              <a:latin typeface="Times New Roman"/>
              <a:cs typeface="Times New Roman"/>
            </a:endParaRPr>
          </a:p>
        </p:txBody>
      </p:sp>
      <p:sp>
        <p:nvSpPr>
          <p:cNvPr id="8" name="Tekstvak 7"/>
          <p:cNvSpPr txBox="1"/>
          <p:nvPr/>
        </p:nvSpPr>
        <p:spPr>
          <a:xfrm>
            <a:off x="5724128" y="5445224"/>
            <a:ext cx="2287806" cy="369332"/>
          </a:xfrm>
          <a:prstGeom prst="rect">
            <a:avLst/>
          </a:prstGeom>
          <a:noFill/>
        </p:spPr>
        <p:txBody>
          <a:bodyPr wrap="none" rtlCol="0">
            <a:spAutoFit/>
          </a:bodyPr>
          <a:lstStyle/>
          <a:p>
            <a:r>
              <a:rPr lang="nl-NL" sz="1800" dirty="0" smtClean="0">
                <a:latin typeface="Times New Roman"/>
                <a:cs typeface="Times New Roman"/>
              </a:rPr>
              <a:t>200 / 40 = </a:t>
            </a:r>
            <a:r>
              <a:rPr lang="nl-NL" sz="1800" b="1" dirty="0" smtClean="0">
                <a:latin typeface="Times New Roman"/>
                <a:cs typeface="Times New Roman"/>
              </a:rPr>
              <a:t>5 eenheden</a:t>
            </a:r>
            <a:endParaRPr lang="nl-NL" sz="1800" b="1" dirty="0">
              <a:latin typeface="Times New Roman"/>
              <a:cs typeface="Times New Roman"/>
            </a:endParaRPr>
          </a:p>
        </p:txBody>
      </p:sp>
      <p:sp>
        <p:nvSpPr>
          <p:cNvPr id="9" name="Tekstvak 8"/>
          <p:cNvSpPr txBox="1"/>
          <p:nvPr/>
        </p:nvSpPr>
        <p:spPr>
          <a:xfrm>
            <a:off x="2267744" y="5805264"/>
            <a:ext cx="2403222" cy="369332"/>
          </a:xfrm>
          <a:prstGeom prst="rect">
            <a:avLst/>
          </a:prstGeom>
          <a:noFill/>
        </p:spPr>
        <p:txBody>
          <a:bodyPr wrap="none" rtlCol="0">
            <a:spAutoFit/>
          </a:bodyPr>
          <a:lstStyle/>
          <a:p>
            <a:r>
              <a:rPr lang="nl-NL" sz="1800" dirty="0" smtClean="0">
                <a:latin typeface="Times New Roman"/>
                <a:cs typeface="Times New Roman"/>
              </a:rPr>
              <a:t>360 / 30 = </a:t>
            </a:r>
            <a:r>
              <a:rPr lang="nl-NL" sz="1800" b="1" dirty="0" smtClean="0">
                <a:latin typeface="Times New Roman"/>
                <a:cs typeface="Times New Roman"/>
              </a:rPr>
              <a:t>12 eenheden</a:t>
            </a:r>
            <a:endParaRPr lang="nl-NL" sz="1800" b="1" dirty="0">
              <a:latin typeface="Times New Roman"/>
              <a:cs typeface="Times New Roman"/>
            </a:endParaRPr>
          </a:p>
        </p:txBody>
      </p:sp>
      <p:sp>
        <p:nvSpPr>
          <p:cNvPr id="10" name="Tekstvak 9"/>
          <p:cNvSpPr txBox="1"/>
          <p:nvPr/>
        </p:nvSpPr>
        <p:spPr>
          <a:xfrm>
            <a:off x="5724128" y="5805264"/>
            <a:ext cx="2287806" cy="369332"/>
          </a:xfrm>
          <a:prstGeom prst="rect">
            <a:avLst/>
          </a:prstGeom>
          <a:noFill/>
        </p:spPr>
        <p:txBody>
          <a:bodyPr wrap="none" rtlCol="0">
            <a:spAutoFit/>
          </a:bodyPr>
          <a:lstStyle/>
          <a:p>
            <a:r>
              <a:rPr lang="nl-NL" sz="1800" dirty="0" smtClean="0">
                <a:latin typeface="Times New Roman"/>
                <a:cs typeface="Times New Roman"/>
              </a:rPr>
              <a:t>360 / 90 = </a:t>
            </a:r>
            <a:r>
              <a:rPr lang="nl-NL" sz="1800" b="1" dirty="0" smtClean="0">
                <a:latin typeface="Times New Roman"/>
                <a:cs typeface="Times New Roman"/>
              </a:rPr>
              <a:t>4 eenheden</a:t>
            </a:r>
            <a:endParaRPr lang="nl-NL" sz="1800" b="1" dirty="0">
              <a:latin typeface="Times New Roman"/>
              <a:cs typeface="Times New Roman"/>
            </a:endParaRPr>
          </a:p>
        </p:txBody>
      </p:sp>
      <p:sp>
        <p:nvSpPr>
          <p:cNvPr id="11" name="Tekstvak 10"/>
          <p:cNvSpPr txBox="1"/>
          <p:nvPr/>
        </p:nvSpPr>
        <p:spPr>
          <a:xfrm>
            <a:off x="3275856" y="6165304"/>
            <a:ext cx="1396536" cy="369332"/>
          </a:xfrm>
          <a:prstGeom prst="rect">
            <a:avLst/>
          </a:prstGeom>
          <a:noFill/>
        </p:spPr>
        <p:txBody>
          <a:bodyPr wrap="none" rtlCol="0">
            <a:spAutoFit/>
          </a:bodyPr>
          <a:lstStyle/>
          <a:p>
            <a:r>
              <a:rPr lang="nl-NL" sz="1800" b="1" dirty="0" smtClean="0">
                <a:latin typeface="Times New Roman"/>
                <a:cs typeface="Times New Roman"/>
              </a:rPr>
              <a:t>22 eenheden</a:t>
            </a:r>
            <a:endParaRPr lang="nl-NL" sz="1800" b="1" dirty="0">
              <a:latin typeface="Times New Roman"/>
              <a:cs typeface="Times New Roman"/>
            </a:endParaRPr>
          </a:p>
        </p:txBody>
      </p:sp>
      <p:sp>
        <p:nvSpPr>
          <p:cNvPr id="12" name="Tekstvak 11"/>
          <p:cNvSpPr txBox="1"/>
          <p:nvPr/>
        </p:nvSpPr>
        <p:spPr>
          <a:xfrm>
            <a:off x="6732240" y="6165304"/>
            <a:ext cx="1281120" cy="369332"/>
          </a:xfrm>
          <a:prstGeom prst="rect">
            <a:avLst/>
          </a:prstGeom>
          <a:noFill/>
        </p:spPr>
        <p:txBody>
          <a:bodyPr wrap="none" rtlCol="0">
            <a:spAutoFit/>
          </a:bodyPr>
          <a:lstStyle/>
          <a:p>
            <a:r>
              <a:rPr lang="nl-NL" sz="1800" b="1" dirty="0">
                <a:latin typeface="Times New Roman"/>
                <a:cs typeface="Times New Roman"/>
              </a:rPr>
              <a:t>9</a:t>
            </a:r>
            <a:r>
              <a:rPr lang="nl-NL" sz="1800" b="1" dirty="0" smtClean="0">
                <a:latin typeface="Times New Roman"/>
                <a:cs typeface="Times New Roman"/>
              </a:rPr>
              <a:t> eenheden</a:t>
            </a:r>
            <a:endParaRPr lang="nl-NL" sz="1800" b="1" dirty="0">
              <a:latin typeface="Times New Roman"/>
              <a:cs typeface="Times New Roman"/>
            </a:endParaRPr>
          </a:p>
        </p:txBody>
      </p:sp>
      <p:graphicFrame>
        <p:nvGraphicFramePr>
          <p:cNvPr id="16" name="Tabel 15"/>
          <p:cNvGraphicFramePr>
            <a:graphicFrameLocks noGrp="1"/>
          </p:cNvGraphicFramePr>
          <p:nvPr>
            <p:extLst>
              <p:ext uri="{D42A27DB-BD31-4B8C-83A1-F6EECF244321}">
                <p14:modId xmlns:p14="http://schemas.microsoft.com/office/powerpoint/2010/main" val="3419034448"/>
              </p:ext>
            </p:extLst>
          </p:nvPr>
        </p:nvGraphicFramePr>
        <p:xfrm>
          <a:off x="1475656" y="3068960"/>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nl-NL" dirty="0" smtClean="0">
                          <a:solidFill>
                            <a:srgbClr val="000000"/>
                          </a:solidFill>
                          <a:latin typeface="Times New Roman"/>
                        </a:rPr>
                        <a:t>Land</a:t>
                      </a:r>
                      <a:endParaRPr lang="nl-NL" dirty="0">
                        <a:solidFill>
                          <a:srgbClr val="000000"/>
                        </a:solidFill>
                        <a:latin typeface="Times New Roman"/>
                      </a:endParaRPr>
                    </a:p>
                  </a:txBody>
                  <a:tcPr/>
                </a:tc>
                <a:tc gridSpan="3">
                  <a:txBody>
                    <a:bodyPr/>
                    <a:lstStyle/>
                    <a:p>
                      <a:pPr algn="ctr"/>
                      <a:r>
                        <a:rPr lang="nl-NL" dirty="0" smtClean="0">
                          <a:solidFill>
                            <a:srgbClr val="000000"/>
                          </a:solidFill>
                          <a:latin typeface="Times New Roman"/>
                        </a:rPr>
                        <a:t>Beschikbare arbeidsuren</a:t>
                      </a:r>
                      <a:endParaRPr lang="nl-NL" dirty="0">
                        <a:solidFill>
                          <a:srgbClr val="000000"/>
                        </a:solidFill>
                        <a:latin typeface="Times New Roman"/>
                      </a:endParaRPr>
                    </a:p>
                  </a:txBody>
                  <a:tcPr/>
                </a:tc>
                <a:tc hMerge="1">
                  <a:txBody>
                    <a:bodyPr/>
                    <a:lstStyle/>
                    <a:p>
                      <a:endParaRPr lang="nl-NL" dirty="0"/>
                    </a:p>
                  </a:txBody>
                  <a:tcPr/>
                </a:tc>
                <a:tc hMerge="1">
                  <a:txBody>
                    <a:bodyPr/>
                    <a:lstStyle/>
                    <a:p>
                      <a:endParaRPr lang="nl-NL" dirty="0"/>
                    </a:p>
                  </a:txBody>
                  <a:tcPr/>
                </a:tc>
              </a:tr>
              <a:tr h="370840">
                <a:tc>
                  <a:txBody>
                    <a:bodyPr/>
                    <a:lstStyle/>
                    <a:p>
                      <a:endParaRPr lang="nl-NL" dirty="0">
                        <a:latin typeface="Times New Roman"/>
                      </a:endParaRPr>
                    </a:p>
                  </a:txBody>
                  <a:tcPr/>
                </a:tc>
                <a:tc>
                  <a:txBody>
                    <a:bodyPr/>
                    <a:lstStyle/>
                    <a:p>
                      <a:pPr algn="ctr"/>
                      <a:r>
                        <a:rPr lang="nl-NL" dirty="0" smtClean="0">
                          <a:latin typeface="Times New Roman"/>
                        </a:rPr>
                        <a:t>Tomaten</a:t>
                      </a:r>
                      <a:endParaRPr lang="nl-NL" dirty="0">
                        <a:latin typeface="Times New Roman"/>
                      </a:endParaRPr>
                    </a:p>
                  </a:txBody>
                  <a:tcPr/>
                </a:tc>
                <a:tc>
                  <a:txBody>
                    <a:bodyPr/>
                    <a:lstStyle/>
                    <a:p>
                      <a:pPr algn="ctr"/>
                      <a:r>
                        <a:rPr lang="nl-NL" dirty="0" smtClean="0">
                          <a:latin typeface="Times New Roman"/>
                        </a:rPr>
                        <a:t>Schoenen</a:t>
                      </a:r>
                      <a:endParaRPr lang="nl-NL" dirty="0">
                        <a:latin typeface="Times New Roman"/>
                      </a:endParaRPr>
                    </a:p>
                  </a:txBody>
                  <a:tcPr/>
                </a:tc>
                <a:tc>
                  <a:txBody>
                    <a:bodyPr/>
                    <a:lstStyle/>
                    <a:p>
                      <a:pPr algn="ctr"/>
                      <a:r>
                        <a:rPr lang="nl-NL" dirty="0" smtClean="0">
                          <a:latin typeface="Times New Roman"/>
                        </a:rPr>
                        <a:t>totaal</a:t>
                      </a:r>
                      <a:endParaRPr lang="nl-NL" dirty="0">
                        <a:latin typeface="Times New Roman"/>
                      </a:endParaRPr>
                    </a:p>
                  </a:txBody>
                  <a:tcPr/>
                </a:tc>
              </a:tr>
              <a:tr h="370840">
                <a:tc>
                  <a:txBody>
                    <a:bodyPr/>
                    <a:lstStyle/>
                    <a:p>
                      <a:r>
                        <a:rPr lang="nl-NL" dirty="0" smtClean="0">
                          <a:latin typeface="Times New Roman"/>
                        </a:rPr>
                        <a:t>Italië</a:t>
                      </a:r>
                      <a:endParaRPr lang="nl-NL" dirty="0">
                        <a:latin typeface="Times New Roman"/>
                      </a:endParaRPr>
                    </a:p>
                  </a:txBody>
                  <a:tcPr/>
                </a:tc>
                <a:tc>
                  <a:txBody>
                    <a:bodyPr/>
                    <a:lstStyle/>
                    <a:p>
                      <a:pPr algn="ctr"/>
                      <a:r>
                        <a:rPr lang="nl-NL" dirty="0" smtClean="0">
                          <a:latin typeface="Times New Roman"/>
                        </a:rPr>
                        <a:t>200</a:t>
                      </a:r>
                      <a:endParaRPr lang="nl-NL" dirty="0">
                        <a:latin typeface="Times New Roman"/>
                      </a:endParaRPr>
                    </a:p>
                  </a:txBody>
                  <a:tcPr/>
                </a:tc>
                <a:tc>
                  <a:txBody>
                    <a:bodyPr/>
                    <a:lstStyle/>
                    <a:p>
                      <a:pPr algn="ctr"/>
                      <a:r>
                        <a:rPr lang="nl-NL" dirty="0" smtClean="0">
                          <a:latin typeface="Times New Roman"/>
                        </a:rPr>
                        <a:t>200</a:t>
                      </a:r>
                      <a:endParaRPr lang="nl-NL" dirty="0">
                        <a:latin typeface="Times New Roman"/>
                      </a:endParaRPr>
                    </a:p>
                  </a:txBody>
                  <a:tcPr/>
                </a:tc>
                <a:tc>
                  <a:txBody>
                    <a:bodyPr/>
                    <a:lstStyle/>
                    <a:p>
                      <a:pPr algn="ctr"/>
                      <a:r>
                        <a:rPr lang="nl-NL" dirty="0" smtClean="0">
                          <a:latin typeface="Times New Roman"/>
                        </a:rPr>
                        <a:t>400</a:t>
                      </a:r>
                      <a:endParaRPr lang="nl-NL" dirty="0">
                        <a:latin typeface="Times New Roman"/>
                      </a:endParaRPr>
                    </a:p>
                  </a:txBody>
                  <a:tcPr/>
                </a:tc>
              </a:tr>
              <a:tr h="370840">
                <a:tc>
                  <a:txBody>
                    <a:bodyPr/>
                    <a:lstStyle/>
                    <a:p>
                      <a:r>
                        <a:rPr lang="nl-NL" dirty="0" smtClean="0">
                          <a:latin typeface="Times New Roman"/>
                        </a:rPr>
                        <a:t>Nederland</a:t>
                      </a:r>
                      <a:endParaRPr lang="nl-NL" dirty="0">
                        <a:latin typeface="Times New Roman"/>
                      </a:endParaRPr>
                    </a:p>
                  </a:txBody>
                  <a:tcPr/>
                </a:tc>
                <a:tc>
                  <a:txBody>
                    <a:bodyPr/>
                    <a:lstStyle/>
                    <a:p>
                      <a:pPr algn="ctr"/>
                      <a:r>
                        <a:rPr lang="nl-NL" dirty="0" smtClean="0">
                          <a:latin typeface="Times New Roman"/>
                        </a:rPr>
                        <a:t>360</a:t>
                      </a:r>
                      <a:endParaRPr lang="nl-NL" dirty="0">
                        <a:latin typeface="Times New Roman"/>
                      </a:endParaRPr>
                    </a:p>
                  </a:txBody>
                  <a:tcPr/>
                </a:tc>
                <a:tc>
                  <a:txBody>
                    <a:bodyPr/>
                    <a:lstStyle/>
                    <a:p>
                      <a:pPr algn="ctr"/>
                      <a:r>
                        <a:rPr lang="nl-NL" dirty="0" smtClean="0">
                          <a:latin typeface="Times New Roman"/>
                        </a:rPr>
                        <a:t>360</a:t>
                      </a:r>
                      <a:endParaRPr lang="nl-NL" dirty="0">
                        <a:latin typeface="Times New Roman"/>
                      </a:endParaRPr>
                    </a:p>
                  </a:txBody>
                  <a:tcPr/>
                </a:tc>
                <a:tc>
                  <a:txBody>
                    <a:bodyPr/>
                    <a:lstStyle/>
                    <a:p>
                      <a:pPr algn="ctr"/>
                      <a:r>
                        <a:rPr lang="nl-NL" dirty="0" smtClean="0">
                          <a:latin typeface="Times New Roman"/>
                        </a:rPr>
                        <a:t>720</a:t>
                      </a:r>
                      <a:endParaRPr lang="nl-NL" dirty="0">
                        <a:latin typeface="Times New Roman"/>
                      </a:endParaRPr>
                    </a:p>
                  </a:txBody>
                  <a:tcPr/>
                </a:tc>
              </a:tr>
            </a:tbl>
          </a:graphicData>
        </a:graphic>
      </p:graphicFrame>
      <p:graphicFrame>
        <p:nvGraphicFramePr>
          <p:cNvPr id="17" name="Tabel 16"/>
          <p:cNvGraphicFramePr>
            <a:graphicFrameLocks noGrp="1"/>
          </p:cNvGraphicFramePr>
          <p:nvPr>
            <p:extLst>
              <p:ext uri="{D42A27DB-BD31-4B8C-83A1-F6EECF244321}">
                <p14:modId xmlns:p14="http://schemas.microsoft.com/office/powerpoint/2010/main" val="940650917"/>
              </p:ext>
            </p:extLst>
          </p:nvPr>
        </p:nvGraphicFramePr>
        <p:xfrm>
          <a:off x="1475656" y="1484784"/>
          <a:ext cx="6096000" cy="1483360"/>
        </p:xfrm>
        <a:graphic>
          <a:graphicData uri="http://schemas.openxmlformats.org/drawingml/2006/table">
            <a:tbl>
              <a:tblPr firstRow="1" bandRow="1">
                <a:tableStyleId>{5C22544A-7EE6-4342-B048-85BDC9FD1C3A}</a:tableStyleId>
              </a:tblPr>
              <a:tblGrid>
                <a:gridCol w="1440160"/>
                <a:gridCol w="2623840"/>
                <a:gridCol w="2032000"/>
              </a:tblGrid>
              <a:tr h="370840">
                <a:tc>
                  <a:txBody>
                    <a:bodyPr/>
                    <a:lstStyle/>
                    <a:p>
                      <a:r>
                        <a:rPr lang="nl-NL" dirty="0" smtClean="0">
                          <a:solidFill>
                            <a:srgbClr val="000000"/>
                          </a:solidFill>
                          <a:latin typeface="Times New Roman"/>
                        </a:rPr>
                        <a:t>Land</a:t>
                      </a:r>
                      <a:endParaRPr lang="nl-NL" dirty="0">
                        <a:solidFill>
                          <a:srgbClr val="000000"/>
                        </a:solidFill>
                        <a:latin typeface="Times New Roman"/>
                      </a:endParaRPr>
                    </a:p>
                  </a:txBody>
                  <a:tcPr/>
                </a:tc>
                <a:tc gridSpan="2">
                  <a:txBody>
                    <a:bodyPr/>
                    <a:lstStyle/>
                    <a:p>
                      <a:r>
                        <a:rPr lang="nl-NL" b="1" dirty="0" smtClean="0">
                          <a:solidFill>
                            <a:srgbClr val="000000"/>
                          </a:solidFill>
                          <a:latin typeface="Times New Roman"/>
                        </a:rPr>
                        <a:t>Productiekosten in arbeidsuren per eenheid</a:t>
                      </a:r>
                      <a:endParaRPr lang="nl-NL" b="1" dirty="0">
                        <a:solidFill>
                          <a:srgbClr val="000000"/>
                        </a:solidFill>
                        <a:latin typeface="Times New Roman"/>
                      </a:endParaRPr>
                    </a:p>
                  </a:txBody>
                  <a:tcPr/>
                </a:tc>
                <a:tc hMerge="1">
                  <a:txBody>
                    <a:bodyPr/>
                    <a:lstStyle/>
                    <a:p>
                      <a:endParaRPr lang="nl-NL" dirty="0"/>
                    </a:p>
                  </a:txBody>
                  <a:tcPr/>
                </a:tc>
              </a:tr>
              <a:tr h="370840">
                <a:tc>
                  <a:txBody>
                    <a:bodyPr/>
                    <a:lstStyle/>
                    <a:p>
                      <a:endParaRPr lang="nl-NL" dirty="0">
                        <a:latin typeface="Times New Roman"/>
                      </a:endParaRPr>
                    </a:p>
                  </a:txBody>
                  <a:tcPr/>
                </a:tc>
                <a:tc>
                  <a:txBody>
                    <a:bodyPr/>
                    <a:lstStyle/>
                    <a:p>
                      <a:pPr algn="ctr"/>
                      <a:r>
                        <a:rPr lang="nl-NL" dirty="0" smtClean="0">
                          <a:latin typeface="Times New Roman"/>
                        </a:rPr>
                        <a:t>Tomaten</a:t>
                      </a:r>
                      <a:endParaRPr lang="nl-NL" dirty="0">
                        <a:latin typeface="Times New Roman"/>
                      </a:endParaRPr>
                    </a:p>
                  </a:txBody>
                  <a:tcPr/>
                </a:tc>
                <a:tc>
                  <a:txBody>
                    <a:bodyPr/>
                    <a:lstStyle/>
                    <a:p>
                      <a:pPr algn="ctr"/>
                      <a:r>
                        <a:rPr lang="nl-NL" dirty="0" smtClean="0">
                          <a:latin typeface="Times New Roman"/>
                        </a:rPr>
                        <a:t>Schoenen</a:t>
                      </a:r>
                      <a:endParaRPr lang="nl-NL" dirty="0">
                        <a:latin typeface="Times New Roman"/>
                      </a:endParaRPr>
                    </a:p>
                  </a:txBody>
                  <a:tcPr/>
                </a:tc>
              </a:tr>
              <a:tr h="370840">
                <a:tc>
                  <a:txBody>
                    <a:bodyPr/>
                    <a:lstStyle/>
                    <a:p>
                      <a:r>
                        <a:rPr lang="nl-NL" dirty="0" smtClean="0">
                          <a:latin typeface="Times New Roman"/>
                        </a:rPr>
                        <a:t>Italië</a:t>
                      </a:r>
                      <a:endParaRPr lang="nl-NL" dirty="0">
                        <a:latin typeface="Times New Roman"/>
                      </a:endParaRPr>
                    </a:p>
                  </a:txBody>
                  <a:tcPr/>
                </a:tc>
                <a:tc>
                  <a:txBody>
                    <a:bodyPr/>
                    <a:lstStyle/>
                    <a:p>
                      <a:pPr algn="ctr"/>
                      <a:r>
                        <a:rPr lang="nl-NL" dirty="0" smtClean="0">
                          <a:latin typeface="Times New Roman"/>
                        </a:rPr>
                        <a:t>20</a:t>
                      </a:r>
                      <a:endParaRPr lang="nl-NL" dirty="0">
                        <a:latin typeface="Times New Roman"/>
                      </a:endParaRPr>
                    </a:p>
                  </a:txBody>
                  <a:tcPr/>
                </a:tc>
                <a:tc>
                  <a:txBody>
                    <a:bodyPr/>
                    <a:lstStyle/>
                    <a:p>
                      <a:pPr algn="ctr"/>
                      <a:r>
                        <a:rPr lang="nl-NL" dirty="0" smtClean="0">
                          <a:latin typeface="Times New Roman"/>
                        </a:rPr>
                        <a:t>40</a:t>
                      </a:r>
                      <a:endParaRPr lang="nl-NL" dirty="0">
                        <a:latin typeface="Times New Roman"/>
                      </a:endParaRPr>
                    </a:p>
                  </a:txBody>
                  <a:tcPr/>
                </a:tc>
              </a:tr>
              <a:tr h="370840">
                <a:tc>
                  <a:txBody>
                    <a:bodyPr/>
                    <a:lstStyle/>
                    <a:p>
                      <a:r>
                        <a:rPr lang="nl-NL" dirty="0" smtClean="0">
                          <a:latin typeface="Times New Roman"/>
                        </a:rPr>
                        <a:t>Nederland</a:t>
                      </a:r>
                      <a:endParaRPr lang="nl-NL" dirty="0">
                        <a:latin typeface="Times New Roman"/>
                      </a:endParaRPr>
                    </a:p>
                  </a:txBody>
                  <a:tcPr/>
                </a:tc>
                <a:tc>
                  <a:txBody>
                    <a:bodyPr/>
                    <a:lstStyle/>
                    <a:p>
                      <a:pPr algn="ctr"/>
                      <a:r>
                        <a:rPr lang="nl-NL" dirty="0" smtClean="0">
                          <a:latin typeface="Times New Roman"/>
                        </a:rPr>
                        <a:t>30</a:t>
                      </a:r>
                      <a:endParaRPr lang="nl-NL" dirty="0">
                        <a:latin typeface="Times New Roman"/>
                      </a:endParaRPr>
                    </a:p>
                  </a:txBody>
                  <a:tcPr/>
                </a:tc>
                <a:tc>
                  <a:txBody>
                    <a:bodyPr/>
                    <a:lstStyle/>
                    <a:p>
                      <a:pPr algn="ctr"/>
                      <a:r>
                        <a:rPr lang="nl-NL" dirty="0" smtClean="0">
                          <a:latin typeface="Times New Roman"/>
                        </a:rPr>
                        <a:t>90</a:t>
                      </a:r>
                      <a:endParaRPr lang="nl-NL" dirty="0">
                        <a:latin typeface="Times New Roman"/>
                      </a:endParaRPr>
                    </a:p>
                  </a:txBody>
                  <a:tcPr/>
                </a:tc>
              </a:tr>
            </a:tbl>
          </a:graphicData>
        </a:graphic>
      </p:graphicFrame>
    </p:spTree>
    <p:extLst>
      <p:ext uri="{BB962C8B-B14F-4D97-AF65-F5344CB8AC3E}">
        <p14:creationId xmlns:p14="http://schemas.microsoft.com/office/powerpoint/2010/main" val="1343652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712968" cy="980728"/>
          </a:xfrm>
        </p:spPr>
        <p:txBody>
          <a:bodyPr/>
          <a:lstStyle/>
          <a:p>
            <a:r>
              <a:rPr lang="nl-NL" dirty="0" smtClean="0"/>
              <a:t>Internationale handel</a:t>
            </a:r>
            <a:endParaRPr lang="nl-NL" dirty="0"/>
          </a:p>
        </p:txBody>
      </p:sp>
      <p:sp>
        <p:nvSpPr>
          <p:cNvPr id="4" name="Tijdelijke aanduiding voor tekst 3"/>
          <p:cNvSpPr>
            <a:spLocks noGrp="1"/>
          </p:cNvSpPr>
          <p:nvPr>
            <p:ph type="body" sz="half" idx="2"/>
          </p:nvPr>
        </p:nvSpPr>
        <p:spPr>
          <a:xfrm>
            <a:off x="179512" y="764704"/>
            <a:ext cx="8640960" cy="648072"/>
          </a:xfrm>
        </p:spPr>
        <p:txBody>
          <a:bodyPr/>
          <a:lstStyle/>
          <a:p>
            <a:pPr marL="0" indent="0">
              <a:buNone/>
            </a:pPr>
            <a:r>
              <a:rPr lang="nl-NL" i="1" dirty="0" smtClean="0"/>
              <a:t>Productieaantallen </a:t>
            </a:r>
            <a:r>
              <a:rPr lang="nl-NL" b="1" i="1" dirty="0" smtClean="0"/>
              <a:t>met </a:t>
            </a:r>
            <a:r>
              <a:rPr lang="nl-NL" i="1" dirty="0" smtClean="0"/>
              <a:t>internationale handel: </a:t>
            </a:r>
          </a:p>
        </p:txBody>
      </p:sp>
      <p:graphicFrame>
        <p:nvGraphicFramePr>
          <p:cNvPr id="6" name="Tabel 5"/>
          <p:cNvGraphicFramePr>
            <a:graphicFrameLocks noGrp="1"/>
          </p:cNvGraphicFramePr>
          <p:nvPr>
            <p:extLst>
              <p:ext uri="{D42A27DB-BD31-4B8C-83A1-F6EECF244321}">
                <p14:modId xmlns:p14="http://schemas.microsoft.com/office/powerpoint/2010/main" val="2672569749"/>
              </p:ext>
            </p:extLst>
          </p:nvPr>
        </p:nvGraphicFramePr>
        <p:xfrm>
          <a:off x="251520" y="4725144"/>
          <a:ext cx="8640960" cy="1854200"/>
        </p:xfrm>
        <a:graphic>
          <a:graphicData uri="http://schemas.openxmlformats.org/drawingml/2006/table">
            <a:tbl>
              <a:tblPr firstRow="1" bandRow="1">
                <a:tableStyleId>{5C22544A-7EE6-4342-B048-85BDC9FD1C3A}</a:tableStyleId>
              </a:tblPr>
              <a:tblGrid>
                <a:gridCol w="1440160"/>
                <a:gridCol w="3312368"/>
                <a:gridCol w="3888432"/>
              </a:tblGrid>
              <a:tr h="370840">
                <a:tc>
                  <a:txBody>
                    <a:bodyPr/>
                    <a:lstStyle/>
                    <a:p>
                      <a:r>
                        <a:rPr lang="nl-NL" b="1" dirty="0" smtClean="0">
                          <a:solidFill>
                            <a:srgbClr val="000000"/>
                          </a:solidFill>
                          <a:latin typeface="Times New Roman"/>
                        </a:rPr>
                        <a:t>Land</a:t>
                      </a:r>
                      <a:endParaRPr lang="nl-NL" b="1" dirty="0">
                        <a:solidFill>
                          <a:srgbClr val="000000"/>
                        </a:solidFill>
                        <a:latin typeface="Times New Roman"/>
                      </a:endParaRPr>
                    </a:p>
                  </a:txBody>
                  <a:tcPr/>
                </a:tc>
                <a:tc gridSpan="2">
                  <a:txBody>
                    <a:bodyPr/>
                    <a:lstStyle/>
                    <a:p>
                      <a:pPr algn="ctr"/>
                      <a:r>
                        <a:rPr lang="nl-NL" b="1" dirty="0" smtClean="0">
                          <a:solidFill>
                            <a:srgbClr val="000000"/>
                          </a:solidFill>
                          <a:latin typeface="Times New Roman"/>
                        </a:rPr>
                        <a:t>Productieaantallen </a:t>
                      </a:r>
                      <a:r>
                        <a:rPr lang="nl-NL" b="1" u="sng" dirty="0" smtClean="0">
                          <a:solidFill>
                            <a:schemeClr val="tx1"/>
                          </a:solidFill>
                          <a:latin typeface="Times New Roman"/>
                        </a:rPr>
                        <a:t>met </a:t>
                      </a:r>
                      <a:r>
                        <a:rPr lang="nl-NL" b="1" baseline="0" dirty="0" smtClean="0">
                          <a:solidFill>
                            <a:srgbClr val="000000"/>
                          </a:solidFill>
                          <a:latin typeface="Times New Roman"/>
                        </a:rPr>
                        <a:t>internationale handel</a:t>
                      </a:r>
                      <a:endParaRPr lang="nl-NL" b="1" dirty="0">
                        <a:solidFill>
                          <a:srgbClr val="000000"/>
                        </a:solidFill>
                        <a:latin typeface="Times New Roman"/>
                      </a:endParaRPr>
                    </a:p>
                  </a:txBody>
                  <a:tcPr/>
                </a:tc>
                <a:tc hMerge="1">
                  <a:txBody>
                    <a:bodyPr/>
                    <a:lstStyle/>
                    <a:p>
                      <a:endParaRPr lang="nl-NL" dirty="0"/>
                    </a:p>
                  </a:txBody>
                  <a:tcPr/>
                </a:tc>
              </a:tr>
              <a:tr h="370840">
                <a:tc>
                  <a:txBody>
                    <a:bodyPr/>
                    <a:lstStyle/>
                    <a:p>
                      <a:endParaRPr lang="nl-NL" dirty="0">
                        <a:latin typeface="Times New Roman"/>
                      </a:endParaRPr>
                    </a:p>
                  </a:txBody>
                  <a:tcPr/>
                </a:tc>
                <a:tc>
                  <a:txBody>
                    <a:bodyPr/>
                    <a:lstStyle/>
                    <a:p>
                      <a:pPr algn="ctr"/>
                      <a:r>
                        <a:rPr lang="nl-NL" dirty="0" smtClean="0">
                          <a:latin typeface="Times New Roman"/>
                        </a:rPr>
                        <a:t>Tomaten</a:t>
                      </a:r>
                      <a:endParaRPr lang="nl-NL" dirty="0">
                        <a:latin typeface="Times New Roman"/>
                      </a:endParaRPr>
                    </a:p>
                  </a:txBody>
                  <a:tcPr/>
                </a:tc>
                <a:tc>
                  <a:txBody>
                    <a:bodyPr/>
                    <a:lstStyle/>
                    <a:p>
                      <a:pPr algn="ctr"/>
                      <a:r>
                        <a:rPr lang="nl-NL" dirty="0" smtClean="0">
                          <a:latin typeface="Times New Roman"/>
                        </a:rPr>
                        <a:t>Schoenen</a:t>
                      </a:r>
                      <a:endParaRPr lang="nl-NL" dirty="0">
                        <a:latin typeface="Times New Roman"/>
                      </a:endParaRPr>
                    </a:p>
                  </a:txBody>
                  <a:tcPr/>
                </a:tc>
              </a:tr>
              <a:tr h="370840">
                <a:tc>
                  <a:txBody>
                    <a:bodyPr/>
                    <a:lstStyle/>
                    <a:p>
                      <a:r>
                        <a:rPr lang="nl-NL" dirty="0" smtClean="0">
                          <a:latin typeface="Times New Roman"/>
                        </a:rPr>
                        <a:t>Italië</a:t>
                      </a:r>
                      <a:endParaRPr lang="nl-NL" dirty="0">
                        <a:latin typeface="Times New Roman"/>
                      </a:endParaRPr>
                    </a:p>
                  </a:txBody>
                  <a:tcPr/>
                </a:tc>
                <a:tc>
                  <a:txBody>
                    <a:bodyPr/>
                    <a:lstStyle/>
                    <a:p>
                      <a:endParaRPr lang="nl-NL" dirty="0">
                        <a:latin typeface="Times New Roman"/>
                      </a:endParaRPr>
                    </a:p>
                  </a:txBody>
                  <a:tcPr/>
                </a:tc>
                <a:tc>
                  <a:txBody>
                    <a:bodyPr/>
                    <a:lstStyle/>
                    <a:p>
                      <a:endParaRPr lang="nl-NL" dirty="0">
                        <a:latin typeface="Times New Roman"/>
                      </a:endParaRPr>
                    </a:p>
                  </a:txBody>
                  <a:tcPr/>
                </a:tc>
              </a:tr>
              <a:tr h="370840">
                <a:tc>
                  <a:txBody>
                    <a:bodyPr/>
                    <a:lstStyle/>
                    <a:p>
                      <a:r>
                        <a:rPr lang="nl-NL" dirty="0" smtClean="0">
                          <a:latin typeface="Times New Roman"/>
                        </a:rPr>
                        <a:t>Nederland</a:t>
                      </a:r>
                      <a:endParaRPr lang="nl-NL" dirty="0">
                        <a:latin typeface="Times New Roman"/>
                      </a:endParaRPr>
                    </a:p>
                  </a:txBody>
                  <a:tcPr/>
                </a:tc>
                <a:tc>
                  <a:txBody>
                    <a:bodyPr/>
                    <a:lstStyle/>
                    <a:p>
                      <a:endParaRPr lang="nl-NL" dirty="0">
                        <a:latin typeface="Times New Roman"/>
                      </a:endParaRPr>
                    </a:p>
                  </a:txBody>
                  <a:tcPr/>
                </a:tc>
                <a:tc>
                  <a:txBody>
                    <a:bodyPr/>
                    <a:lstStyle/>
                    <a:p>
                      <a:endParaRPr lang="nl-NL" dirty="0">
                        <a:latin typeface="Times New Roman"/>
                      </a:endParaRPr>
                    </a:p>
                  </a:txBody>
                  <a:tcPr/>
                </a:tc>
              </a:tr>
              <a:tr h="370840">
                <a:tc>
                  <a:txBody>
                    <a:bodyPr/>
                    <a:lstStyle/>
                    <a:p>
                      <a:pPr algn="r"/>
                      <a:r>
                        <a:rPr lang="nl-NL" dirty="0" smtClean="0">
                          <a:latin typeface="Times New Roman"/>
                        </a:rPr>
                        <a:t>totaal</a:t>
                      </a:r>
                      <a:endParaRPr lang="nl-NL" dirty="0">
                        <a:latin typeface="Times New Roman"/>
                      </a:endParaRPr>
                    </a:p>
                  </a:txBody>
                  <a:tcPr/>
                </a:tc>
                <a:tc>
                  <a:txBody>
                    <a:bodyPr/>
                    <a:lstStyle/>
                    <a:p>
                      <a:endParaRPr lang="nl-NL" dirty="0">
                        <a:latin typeface="Times New Roman"/>
                      </a:endParaRPr>
                    </a:p>
                  </a:txBody>
                  <a:tcPr/>
                </a:tc>
                <a:tc>
                  <a:txBody>
                    <a:bodyPr/>
                    <a:lstStyle/>
                    <a:p>
                      <a:endParaRPr lang="nl-NL" dirty="0">
                        <a:latin typeface="Times New Roman"/>
                      </a:endParaRPr>
                    </a:p>
                  </a:txBody>
                  <a:tcPr/>
                </a:tc>
              </a:tr>
            </a:tbl>
          </a:graphicData>
        </a:graphic>
      </p:graphicFrame>
      <p:sp>
        <p:nvSpPr>
          <p:cNvPr id="7" name="Tekstvak 6"/>
          <p:cNvSpPr txBox="1"/>
          <p:nvPr/>
        </p:nvSpPr>
        <p:spPr>
          <a:xfrm>
            <a:off x="3362888" y="5445224"/>
            <a:ext cx="1281120" cy="369332"/>
          </a:xfrm>
          <a:prstGeom prst="rect">
            <a:avLst/>
          </a:prstGeom>
          <a:noFill/>
        </p:spPr>
        <p:txBody>
          <a:bodyPr wrap="none" rtlCol="0">
            <a:spAutoFit/>
          </a:bodyPr>
          <a:lstStyle/>
          <a:p>
            <a:r>
              <a:rPr lang="nl-NL" sz="1800" b="1" dirty="0" smtClean="0">
                <a:latin typeface="Times New Roman"/>
                <a:cs typeface="Times New Roman"/>
              </a:rPr>
              <a:t>0 eenheden</a:t>
            </a:r>
            <a:endParaRPr lang="nl-NL" sz="1800" b="1" dirty="0">
              <a:latin typeface="Times New Roman"/>
              <a:cs typeface="Times New Roman"/>
            </a:endParaRPr>
          </a:p>
        </p:txBody>
      </p:sp>
      <p:sp>
        <p:nvSpPr>
          <p:cNvPr id="8" name="Tekstvak 7"/>
          <p:cNvSpPr txBox="1"/>
          <p:nvPr/>
        </p:nvSpPr>
        <p:spPr>
          <a:xfrm>
            <a:off x="5724128" y="5445224"/>
            <a:ext cx="2403222" cy="369332"/>
          </a:xfrm>
          <a:prstGeom prst="rect">
            <a:avLst/>
          </a:prstGeom>
          <a:noFill/>
        </p:spPr>
        <p:txBody>
          <a:bodyPr wrap="none" rtlCol="0">
            <a:spAutoFit/>
          </a:bodyPr>
          <a:lstStyle/>
          <a:p>
            <a:r>
              <a:rPr lang="nl-NL" sz="1800" dirty="0" smtClean="0">
                <a:latin typeface="Times New Roman"/>
                <a:cs typeface="Times New Roman"/>
              </a:rPr>
              <a:t>400 / 40 = </a:t>
            </a:r>
            <a:r>
              <a:rPr lang="nl-NL" sz="1800" b="1" dirty="0" smtClean="0">
                <a:latin typeface="Times New Roman"/>
                <a:cs typeface="Times New Roman"/>
              </a:rPr>
              <a:t>10 eenheden</a:t>
            </a:r>
            <a:endParaRPr lang="nl-NL" sz="1800" b="1" dirty="0">
              <a:latin typeface="Times New Roman"/>
              <a:cs typeface="Times New Roman"/>
            </a:endParaRPr>
          </a:p>
        </p:txBody>
      </p:sp>
      <p:sp>
        <p:nvSpPr>
          <p:cNvPr id="9" name="Tekstvak 8"/>
          <p:cNvSpPr txBox="1"/>
          <p:nvPr/>
        </p:nvSpPr>
        <p:spPr>
          <a:xfrm>
            <a:off x="2267744" y="5805264"/>
            <a:ext cx="2403222" cy="369332"/>
          </a:xfrm>
          <a:prstGeom prst="rect">
            <a:avLst/>
          </a:prstGeom>
          <a:noFill/>
        </p:spPr>
        <p:txBody>
          <a:bodyPr wrap="none" rtlCol="0">
            <a:spAutoFit/>
          </a:bodyPr>
          <a:lstStyle/>
          <a:p>
            <a:r>
              <a:rPr lang="nl-NL" sz="1800" dirty="0" smtClean="0">
                <a:latin typeface="Times New Roman"/>
                <a:cs typeface="Times New Roman"/>
              </a:rPr>
              <a:t>720 / 30 = </a:t>
            </a:r>
            <a:r>
              <a:rPr lang="nl-NL" sz="1800" b="1" dirty="0" smtClean="0">
                <a:latin typeface="Times New Roman"/>
                <a:cs typeface="Times New Roman"/>
              </a:rPr>
              <a:t>24 eenheden</a:t>
            </a:r>
            <a:endParaRPr lang="nl-NL" sz="1800" b="1" dirty="0">
              <a:latin typeface="Times New Roman"/>
              <a:cs typeface="Times New Roman"/>
            </a:endParaRPr>
          </a:p>
        </p:txBody>
      </p:sp>
      <p:sp>
        <p:nvSpPr>
          <p:cNvPr id="10" name="Tekstvak 9"/>
          <p:cNvSpPr txBox="1"/>
          <p:nvPr/>
        </p:nvSpPr>
        <p:spPr>
          <a:xfrm>
            <a:off x="6732240" y="5805264"/>
            <a:ext cx="1396536" cy="369332"/>
          </a:xfrm>
          <a:prstGeom prst="rect">
            <a:avLst/>
          </a:prstGeom>
          <a:noFill/>
        </p:spPr>
        <p:txBody>
          <a:bodyPr wrap="none" rtlCol="0">
            <a:spAutoFit/>
          </a:bodyPr>
          <a:lstStyle/>
          <a:p>
            <a:r>
              <a:rPr lang="nl-NL" sz="1800" b="1" dirty="0" smtClean="0">
                <a:latin typeface="Times New Roman"/>
                <a:cs typeface="Times New Roman"/>
              </a:rPr>
              <a:t>  0 eenheden</a:t>
            </a:r>
            <a:endParaRPr lang="nl-NL" sz="1800" b="1" dirty="0">
              <a:latin typeface="Times New Roman"/>
              <a:cs typeface="Times New Roman"/>
            </a:endParaRPr>
          </a:p>
        </p:txBody>
      </p:sp>
      <p:sp>
        <p:nvSpPr>
          <p:cNvPr id="11" name="Tekstvak 10"/>
          <p:cNvSpPr txBox="1"/>
          <p:nvPr/>
        </p:nvSpPr>
        <p:spPr>
          <a:xfrm>
            <a:off x="3275856" y="6165304"/>
            <a:ext cx="1396536" cy="369332"/>
          </a:xfrm>
          <a:prstGeom prst="rect">
            <a:avLst/>
          </a:prstGeom>
          <a:noFill/>
        </p:spPr>
        <p:txBody>
          <a:bodyPr wrap="none" rtlCol="0">
            <a:spAutoFit/>
          </a:bodyPr>
          <a:lstStyle/>
          <a:p>
            <a:r>
              <a:rPr lang="nl-NL" sz="1800" b="1" dirty="0" smtClean="0">
                <a:latin typeface="Times New Roman"/>
                <a:cs typeface="Times New Roman"/>
              </a:rPr>
              <a:t>24 eenheden</a:t>
            </a:r>
            <a:endParaRPr lang="nl-NL" sz="1800" b="1" dirty="0">
              <a:latin typeface="Times New Roman"/>
              <a:cs typeface="Times New Roman"/>
            </a:endParaRPr>
          </a:p>
        </p:txBody>
      </p:sp>
      <p:sp>
        <p:nvSpPr>
          <p:cNvPr id="12" name="Tekstvak 11"/>
          <p:cNvSpPr txBox="1"/>
          <p:nvPr/>
        </p:nvSpPr>
        <p:spPr>
          <a:xfrm>
            <a:off x="6732240" y="6165304"/>
            <a:ext cx="1396536" cy="369332"/>
          </a:xfrm>
          <a:prstGeom prst="rect">
            <a:avLst/>
          </a:prstGeom>
          <a:noFill/>
        </p:spPr>
        <p:txBody>
          <a:bodyPr wrap="none" rtlCol="0">
            <a:spAutoFit/>
          </a:bodyPr>
          <a:lstStyle/>
          <a:p>
            <a:r>
              <a:rPr lang="nl-NL" sz="1800" b="1" dirty="0" smtClean="0">
                <a:latin typeface="Times New Roman"/>
                <a:cs typeface="Times New Roman"/>
              </a:rPr>
              <a:t>10 eenheden</a:t>
            </a:r>
            <a:endParaRPr lang="nl-NL" sz="1800" b="1" dirty="0">
              <a:latin typeface="Times New Roman"/>
              <a:cs typeface="Times New Roman"/>
            </a:endParaRPr>
          </a:p>
        </p:txBody>
      </p:sp>
      <p:graphicFrame>
        <p:nvGraphicFramePr>
          <p:cNvPr id="16" name="Tabel 15"/>
          <p:cNvGraphicFramePr>
            <a:graphicFrameLocks noGrp="1"/>
          </p:cNvGraphicFramePr>
          <p:nvPr>
            <p:extLst>
              <p:ext uri="{D42A27DB-BD31-4B8C-83A1-F6EECF244321}">
                <p14:modId xmlns:p14="http://schemas.microsoft.com/office/powerpoint/2010/main" val="2675149633"/>
              </p:ext>
            </p:extLst>
          </p:nvPr>
        </p:nvGraphicFramePr>
        <p:xfrm>
          <a:off x="1475656" y="3068960"/>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nl-NL" dirty="0" smtClean="0">
                          <a:solidFill>
                            <a:srgbClr val="000000"/>
                          </a:solidFill>
                          <a:latin typeface="Times New Roman"/>
                        </a:rPr>
                        <a:t>Land</a:t>
                      </a:r>
                      <a:endParaRPr lang="nl-NL" dirty="0">
                        <a:solidFill>
                          <a:srgbClr val="000000"/>
                        </a:solidFill>
                        <a:latin typeface="Times New Roman"/>
                      </a:endParaRPr>
                    </a:p>
                  </a:txBody>
                  <a:tcPr/>
                </a:tc>
                <a:tc gridSpan="3">
                  <a:txBody>
                    <a:bodyPr/>
                    <a:lstStyle/>
                    <a:p>
                      <a:pPr algn="ctr"/>
                      <a:r>
                        <a:rPr lang="nl-NL" dirty="0" smtClean="0">
                          <a:solidFill>
                            <a:srgbClr val="000000"/>
                          </a:solidFill>
                          <a:latin typeface="Times New Roman"/>
                        </a:rPr>
                        <a:t>Beschikbare arbeidsuren</a:t>
                      </a:r>
                      <a:endParaRPr lang="nl-NL" dirty="0">
                        <a:solidFill>
                          <a:srgbClr val="000000"/>
                        </a:solidFill>
                        <a:latin typeface="Times New Roman"/>
                      </a:endParaRPr>
                    </a:p>
                  </a:txBody>
                  <a:tcPr/>
                </a:tc>
                <a:tc hMerge="1">
                  <a:txBody>
                    <a:bodyPr/>
                    <a:lstStyle/>
                    <a:p>
                      <a:endParaRPr lang="nl-NL" dirty="0"/>
                    </a:p>
                  </a:txBody>
                  <a:tcPr/>
                </a:tc>
                <a:tc hMerge="1">
                  <a:txBody>
                    <a:bodyPr/>
                    <a:lstStyle/>
                    <a:p>
                      <a:endParaRPr lang="nl-NL" dirty="0"/>
                    </a:p>
                  </a:txBody>
                  <a:tcPr/>
                </a:tc>
              </a:tr>
              <a:tr h="370840">
                <a:tc>
                  <a:txBody>
                    <a:bodyPr/>
                    <a:lstStyle/>
                    <a:p>
                      <a:endParaRPr lang="nl-NL" dirty="0">
                        <a:latin typeface="Times New Roman"/>
                      </a:endParaRPr>
                    </a:p>
                  </a:txBody>
                  <a:tcPr/>
                </a:tc>
                <a:tc>
                  <a:txBody>
                    <a:bodyPr/>
                    <a:lstStyle/>
                    <a:p>
                      <a:pPr algn="ctr"/>
                      <a:r>
                        <a:rPr lang="nl-NL" dirty="0" smtClean="0">
                          <a:latin typeface="Times New Roman"/>
                        </a:rPr>
                        <a:t>Tomaten</a:t>
                      </a:r>
                      <a:endParaRPr lang="nl-NL" dirty="0">
                        <a:latin typeface="Times New Roman"/>
                      </a:endParaRPr>
                    </a:p>
                  </a:txBody>
                  <a:tcPr/>
                </a:tc>
                <a:tc>
                  <a:txBody>
                    <a:bodyPr/>
                    <a:lstStyle/>
                    <a:p>
                      <a:pPr algn="ctr"/>
                      <a:r>
                        <a:rPr lang="nl-NL" dirty="0" smtClean="0">
                          <a:latin typeface="Times New Roman"/>
                        </a:rPr>
                        <a:t>Schoenen</a:t>
                      </a:r>
                      <a:endParaRPr lang="nl-NL" dirty="0">
                        <a:latin typeface="Times New Roman"/>
                      </a:endParaRPr>
                    </a:p>
                  </a:txBody>
                  <a:tcPr/>
                </a:tc>
                <a:tc>
                  <a:txBody>
                    <a:bodyPr/>
                    <a:lstStyle/>
                    <a:p>
                      <a:pPr algn="ctr"/>
                      <a:r>
                        <a:rPr lang="nl-NL" dirty="0" smtClean="0">
                          <a:latin typeface="Times New Roman"/>
                        </a:rPr>
                        <a:t>totaal</a:t>
                      </a:r>
                      <a:endParaRPr lang="nl-NL" dirty="0">
                        <a:latin typeface="Times New Roman"/>
                      </a:endParaRPr>
                    </a:p>
                  </a:txBody>
                  <a:tcPr/>
                </a:tc>
              </a:tr>
              <a:tr h="370840">
                <a:tc>
                  <a:txBody>
                    <a:bodyPr/>
                    <a:lstStyle/>
                    <a:p>
                      <a:r>
                        <a:rPr lang="nl-NL" dirty="0" smtClean="0">
                          <a:latin typeface="Times New Roman"/>
                        </a:rPr>
                        <a:t>Italië</a:t>
                      </a:r>
                      <a:endParaRPr lang="nl-NL" dirty="0">
                        <a:latin typeface="Times New Roman"/>
                      </a:endParaRPr>
                    </a:p>
                  </a:txBody>
                  <a:tcPr/>
                </a:tc>
                <a:tc>
                  <a:txBody>
                    <a:bodyPr/>
                    <a:lstStyle/>
                    <a:p>
                      <a:pPr algn="ctr"/>
                      <a:r>
                        <a:rPr lang="nl-NL" dirty="0" smtClean="0">
                          <a:latin typeface="Times New Roman"/>
                        </a:rPr>
                        <a:t>0</a:t>
                      </a:r>
                      <a:endParaRPr lang="nl-NL" dirty="0">
                        <a:latin typeface="Times New Roman"/>
                      </a:endParaRPr>
                    </a:p>
                  </a:txBody>
                  <a:tcPr/>
                </a:tc>
                <a:tc>
                  <a:txBody>
                    <a:bodyPr/>
                    <a:lstStyle/>
                    <a:p>
                      <a:pPr algn="ctr"/>
                      <a:r>
                        <a:rPr lang="nl-NL" dirty="0" smtClean="0">
                          <a:latin typeface="Times New Roman"/>
                        </a:rPr>
                        <a:t>400</a:t>
                      </a:r>
                      <a:endParaRPr lang="nl-NL" dirty="0">
                        <a:latin typeface="Times New Roman"/>
                      </a:endParaRPr>
                    </a:p>
                  </a:txBody>
                  <a:tcPr/>
                </a:tc>
                <a:tc>
                  <a:txBody>
                    <a:bodyPr/>
                    <a:lstStyle/>
                    <a:p>
                      <a:pPr algn="ctr"/>
                      <a:r>
                        <a:rPr lang="nl-NL" dirty="0" smtClean="0">
                          <a:latin typeface="Times New Roman"/>
                        </a:rPr>
                        <a:t>400</a:t>
                      </a:r>
                      <a:endParaRPr lang="nl-NL" dirty="0">
                        <a:latin typeface="Times New Roman"/>
                      </a:endParaRPr>
                    </a:p>
                  </a:txBody>
                  <a:tcPr/>
                </a:tc>
              </a:tr>
              <a:tr h="370840">
                <a:tc>
                  <a:txBody>
                    <a:bodyPr/>
                    <a:lstStyle/>
                    <a:p>
                      <a:r>
                        <a:rPr lang="nl-NL" dirty="0" smtClean="0">
                          <a:latin typeface="Times New Roman"/>
                        </a:rPr>
                        <a:t>Nederland</a:t>
                      </a:r>
                      <a:endParaRPr lang="nl-NL" dirty="0">
                        <a:latin typeface="Times New Roman"/>
                      </a:endParaRPr>
                    </a:p>
                  </a:txBody>
                  <a:tcPr/>
                </a:tc>
                <a:tc>
                  <a:txBody>
                    <a:bodyPr/>
                    <a:lstStyle/>
                    <a:p>
                      <a:pPr algn="ctr"/>
                      <a:r>
                        <a:rPr lang="nl-NL" dirty="0" smtClean="0">
                          <a:latin typeface="Times New Roman"/>
                        </a:rPr>
                        <a:t>720</a:t>
                      </a:r>
                      <a:endParaRPr lang="nl-NL" dirty="0">
                        <a:latin typeface="Times New Roman"/>
                      </a:endParaRPr>
                    </a:p>
                  </a:txBody>
                  <a:tcPr/>
                </a:tc>
                <a:tc>
                  <a:txBody>
                    <a:bodyPr/>
                    <a:lstStyle/>
                    <a:p>
                      <a:pPr algn="ctr"/>
                      <a:r>
                        <a:rPr lang="nl-NL" dirty="0" smtClean="0">
                          <a:latin typeface="Times New Roman"/>
                        </a:rPr>
                        <a:t>0</a:t>
                      </a:r>
                      <a:endParaRPr lang="nl-NL" dirty="0">
                        <a:latin typeface="Times New Roman"/>
                      </a:endParaRPr>
                    </a:p>
                  </a:txBody>
                  <a:tcPr/>
                </a:tc>
                <a:tc>
                  <a:txBody>
                    <a:bodyPr/>
                    <a:lstStyle/>
                    <a:p>
                      <a:pPr algn="ctr"/>
                      <a:r>
                        <a:rPr lang="nl-NL" dirty="0" smtClean="0">
                          <a:latin typeface="Times New Roman"/>
                        </a:rPr>
                        <a:t>720</a:t>
                      </a:r>
                      <a:endParaRPr lang="nl-NL" dirty="0">
                        <a:latin typeface="Times New Roman"/>
                      </a:endParaRPr>
                    </a:p>
                  </a:txBody>
                  <a:tcPr/>
                </a:tc>
              </a:tr>
            </a:tbl>
          </a:graphicData>
        </a:graphic>
      </p:graphicFrame>
      <p:graphicFrame>
        <p:nvGraphicFramePr>
          <p:cNvPr id="17" name="Tabel 16"/>
          <p:cNvGraphicFramePr>
            <a:graphicFrameLocks noGrp="1"/>
          </p:cNvGraphicFramePr>
          <p:nvPr>
            <p:extLst>
              <p:ext uri="{D42A27DB-BD31-4B8C-83A1-F6EECF244321}">
                <p14:modId xmlns:p14="http://schemas.microsoft.com/office/powerpoint/2010/main" val="119860741"/>
              </p:ext>
            </p:extLst>
          </p:nvPr>
        </p:nvGraphicFramePr>
        <p:xfrm>
          <a:off x="1475656" y="1484784"/>
          <a:ext cx="6096000" cy="1483360"/>
        </p:xfrm>
        <a:graphic>
          <a:graphicData uri="http://schemas.openxmlformats.org/drawingml/2006/table">
            <a:tbl>
              <a:tblPr firstRow="1" bandRow="1">
                <a:tableStyleId>{5C22544A-7EE6-4342-B048-85BDC9FD1C3A}</a:tableStyleId>
              </a:tblPr>
              <a:tblGrid>
                <a:gridCol w="1440160"/>
                <a:gridCol w="2623840"/>
                <a:gridCol w="2032000"/>
              </a:tblGrid>
              <a:tr h="370840">
                <a:tc>
                  <a:txBody>
                    <a:bodyPr/>
                    <a:lstStyle/>
                    <a:p>
                      <a:r>
                        <a:rPr lang="nl-NL" dirty="0" smtClean="0">
                          <a:solidFill>
                            <a:srgbClr val="000000"/>
                          </a:solidFill>
                          <a:latin typeface="Times New Roman"/>
                        </a:rPr>
                        <a:t>Land</a:t>
                      </a:r>
                      <a:endParaRPr lang="nl-NL" dirty="0">
                        <a:solidFill>
                          <a:srgbClr val="000000"/>
                        </a:solidFill>
                        <a:latin typeface="Times New Roman"/>
                      </a:endParaRPr>
                    </a:p>
                  </a:txBody>
                  <a:tcPr/>
                </a:tc>
                <a:tc gridSpan="2">
                  <a:txBody>
                    <a:bodyPr/>
                    <a:lstStyle/>
                    <a:p>
                      <a:r>
                        <a:rPr lang="nl-NL" b="1" dirty="0" smtClean="0">
                          <a:solidFill>
                            <a:srgbClr val="000000"/>
                          </a:solidFill>
                          <a:latin typeface="Times New Roman"/>
                        </a:rPr>
                        <a:t>Productiekosten in arbeidsuren per eenheid</a:t>
                      </a:r>
                      <a:endParaRPr lang="nl-NL" b="1" dirty="0">
                        <a:solidFill>
                          <a:srgbClr val="000000"/>
                        </a:solidFill>
                        <a:latin typeface="Times New Roman"/>
                      </a:endParaRPr>
                    </a:p>
                  </a:txBody>
                  <a:tcPr/>
                </a:tc>
                <a:tc hMerge="1">
                  <a:txBody>
                    <a:bodyPr/>
                    <a:lstStyle/>
                    <a:p>
                      <a:endParaRPr lang="nl-NL" dirty="0"/>
                    </a:p>
                  </a:txBody>
                  <a:tcPr/>
                </a:tc>
              </a:tr>
              <a:tr h="370840">
                <a:tc>
                  <a:txBody>
                    <a:bodyPr/>
                    <a:lstStyle/>
                    <a:p>
                      <a:endParaRPr lang="nl-NL" dirty="0">
                        <a:latin typeface="Times New Roman"/>
                      </a:endParaRPr>
                    </a:p>
                  </a:txBody>
                  <a:tcPr/>
                </a:tc>
                <a:tc>
                  <a:txBody>
                    <a:bodyPr/>
                    <a:lstStyle/>
                    <a:p>
                      <a:pPr algn="ctr"/>
                      <a:r>
                        <a:rPr lang="nl-NL" dirty="0" smtClean="0">
                          <a:latin typeface="Times New Roman"/>
                        </a:rPr>
                        <a:t>Tomaten</a:t>
                      </a:r>
                      <a:endParaRPr lang="nl-NL" dirty="0">
                        <a:latin typeface="Times New Roman"/>
                      </a:endParaRPr>
                    </a:p>
                  </a:txBody>
                  <a:tcPr/>
                </a:tc>
                <a:tc>
                  <a:txBody>
                    <a:bodyPr/>
                    <a:lstStyle/>
                    <a:p>
                      <a:pPr algn="ctr"/>
                      <a:r>
                        <a:rPr lang="nl-NL" dirty="0" smtClean="0">
                          <a:latin typeface="Times New Roman"/>
                        </a:rPr>
                        <a:t>Schoenen</a:t>
                      </a:r>
                      <a:endParaRPr lang="nl-NL" dirty="0">
                        <a:latin typeface="Times New Roman"/>
                      </a:endParaRPr>
                    </a:p>
                  </a:txBody>
                  <a:tcPr/>
                </a:tc>
              </a:tr>
              <a:tr h="370840">
                <a:tc>
                  <a:txBody>
                    <a:bodyPr/>
                    <a:lstStyle/>
                    <a:p>
                      <a:r>
                        <a:rPr lang="nl-NL" dirty="0" smtClean="0">
                          <a:latin typeface="Times New Roman"/>
                        </a:rPr>
                        <a:t>Italië</a:t>
                      </a:r>
                      <a:endParaRPr lang="nl-NL" dirty="0">
                        <a:latin typeface="Times New Roman"/>
                      </a:endParaRPr>
                    </a:p>
                  </a:txBody>
                  <a:tcPr/>
                </a:tc>
                <a:tc>
                  <a:txBody>
                    <a:bodyPr/>
                    <a:lstStyle/>
                    <a:p>
                      <a:pPr algn="ctr"/>
                      <a:r>
                        <a:rPr lang="nl-NL" dirty="0" smtClean="0">
                          <a:latin typeface="Times New Roman"/>
                        </a:rPr>
                        <a:t>20</a:t>
                      </a:r>
                      <a:endParaRPr lang="nl-NL" dirty="0">
                        <a:latin typeface="Times New Roman"/>
                      </a:endParaRPr>
                    </a:p>
                  </a:txBody>
                  <a:tcPr/>
                </a:tc>
                <a:tc>
                  <a:txBody>
                    <a:bodyPr/>
                    <a:lstStyle/>
                    <a:p>
                      <a:pPr algn="ctr"/>
                      <a:r>
                        <a:rPr lang="nl-NL" dirty="0" smtClean="0">
                          <a:latin typeface="Times New Roman"/>
                        </a:rPr>
                        <a:t>40</a:t>
                      </a:r>
                      <a:endParaRPr lang="nl-NL" dirty="0">
                        <a:latin typeface="Times New Roman"/>
                      </a:endParaRPr>
                    </a:p>
                  </a:txBody>
                  <a:tcPr/>
                </a:tc>
              </a:tr>
              <a:tr h="370840">
                <a:tc>
                  <a:txBody>
                    <a:bodyPr/>
                    <a:lstStyle/>
                    <a:p>
                      <a:r>
                        <a:rPr lang="nl-NL" dirty="0" smtClean="0">
                          <a:latin typeface="Times New Roman"/>
                        </a:rPr>
                        <a:t>Nederland</a:t>
                      </a:r>
                      <a:endParaRPr lang="nl-NL" dirty="0">
                        <a:latin typeface="Times New Roman"/>
                      </a:endParaRPr>
                    </a:p>
                  </a:txBody>
                  <a:tcPr/>
                </a:tc>
                <a:tc>
                  <a:txBody>
                    <a:bodyPr/>
                    <a:lstStyle/>
                    <a:p>
                      <a:pPr algn="ctr"/>
                      <a:r>
                        <a:rPr lang="nl-NL" dirty="0" smtClean="0">
                          <a:latin typeface="Times New Roman"/>
                        </a:rPr>
                        <a:t>30</a:t>
                      </a:r>
                      <a:endParaRPr lang="nl-NL" dirty="0">
                        <a:latin typeface="Times New Roman"/>
                      </a:endParaRPr>
                    </a:p>
                  </a:txBody>
                  <a:tcPr/>
                </a:tc>
                <a:tc>
                  <a:txBody>
                    <a:bodyPr/>
                    <a:lstStyle/>
                    <a:p>
                      <a:pPr algn="ctr"/>
                      <a:r>
                        <a:rPr lang="nl-NL" dirty="0" smtClean="0">
                          <a:latin typeface="Times New Roman"/>
                        </a:rPr>
                        <a:t>90</a:t>
                      </a:r>
                      <a:endParaRPr lang="nl-NL" dirty="0">
                        <a:latin typeface="Times New Roman"/>
                      </a:endParaRPr>
                    </a:p>
                  </a:txBody>
                  <a:tcPr/>
                </a:tc>
              </a:tr>
            </a:tbl>
          </a:graphicData>
        </a:graphic>
      </p:graphicFrame>
    </p:spTree>
    <p:extLst>
      <p:ext uri="{BB962C8B-B14F-4D97-AF65-F5344CB8AC3E}">
        <p14:creationId xmlns:p14="http://schemas.microsoft.com/office/powerpoint/2010/main" val="14343202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712968" cy="980728"/>
          </a:xfrm>
        </p:spPr>
        <p:txBody>
          <a:bodyPr/>
          <a:lstStyle/>
          <a:p>
            <a:r>
              <a:rPr lang="nl-NL" dirty="0" smtClean="0"/>
              <a:t>Internationale handel</a:t>
            </a:r>
            <a:endParaRPr lang="nl-NL" dirty="0"/>
          </a:p>
        </p:txBody>
      </p:sp>
      <p:sp>
        <p:nvSpPr>
          <p:cNvPr id="4" name="Tijdelijke aanduiding voor tekst 3"/>
          <p:cNvSpPr>
            <a:spLocks noGrp="1"/>
          </p:cNvSpPr>
          <p:nvPr>
            <p:ph type="body" sz="half" idx="2"/>
          </p:nvPr>
        </p:nvSpPr>
        <p:spPr>
          <a:xfrm>
            <a:off x="179512" y="764704"/>
            <a:ext cx="8640960" cy="648072"/>
          </a:xfrm>
        </p:spPr>
        <p:txBody>
          <a:bodyPr/>
          <a:lstStyle/>
          <a:p>
            <a:pPr marL="0" indent="0">
              <a:buNone/>
            </a:pPr>
            <a:r>
              <a:rPr lang="nl-NL" i="1" dirty="0" smtClean="0"/>
              <a:t>Productieaantallen vergelijking:</a:t>
            </a:r>
          </a:p>
        </p:txBody>
      </p:sp>
      <p:graphicFrame>
        <p:nvGraphicFramePr>
          <p:cNvPr id="6" name="Tabel 5"/>
          <p:cNvGraphicFramePr>
            <a:graphicFrameLocks noGrp="1"/>
          </p:cNvGraphicFramePr>
          <p:nvPr>
            <p:extLst>
              <p:ext uri="{D42A27DB-BD31-4B8C-83A1-F6EECF244321}">
                <p14:modId xmlns:p14="http://schemas.microsoft.com/office/powerpoint/2010/main" val="2767591265"/>
              </p:ext>
            </p:extLst>
          </p:nvPr>
        </p:nvGraphicFramePr>
        <p:xfrm>
          <a:off x="251520" y="3284984"/>
          <a:ext cx="8640960" cy="1854200"/>
        </p:xfrm>
        <a:graphic>
          <a:graphicData uri="http://schemas.openxmlformats.org/drawingml/2006/table">
            <a:tbl>
              <a:tblPr firstRow="1" bandRow="1">
                <a:tableStyleId>{5C22544A-7EE6-4342-B048-85BDC9FD1C3A}</a:tableStyleId>
              </a:tblPr>
              <a:tblGrid>
                <a:gridCol w="1440160"/>
                <a:gridCol w="3312368"/>
                <a:gridCol w="3888432"/>
              </a:tblGrid>
              <a:tr h="370840">
                <a:tc>
                  <a:txBody>
                    <a:bodyPr/>
                    <a:lstStyle/>
                    <a:p>
                      <a:r>
                        <a:rPr lang="nl-NL" b="1" dirty="0" smtClean="0">
                          <a:solidFill>
                            <a:srgbClr val="000000"/>
                          </a:solidFill>
                          <a:latin typeface="Times New Roman"/>
                        </a:rPr>
                        <a:t>Land</a:t>
                      </a:r>
                      <a:endParaRPr lang="nl-NL" b="1" dirty="0">
                        <a:solidFill>
                          <a:srgbClr val="000000"/>
                        </a:solidFill>
                        <a:latin typeface="Times New Roman"/>
                      </a:endParaRPr>
                    </a:p>
                  </a:txBody>
                  <a:tcPr/>
                </a:tc>
                <a:tc gridSpan="2">
                  <a:txBody>
                    <a:bodyPr/>
                    <a:lstStyle/>
                    <a:p>
                      <a:pPr algn="ctr"/>
                      <a:r>
                        <a:rPr lang="nl-NL" b="1" dirty="0" smtClean="0">
                          <a:solidFill>
                            <a:srgbClr val="000000"/>
                          </a:solidFill>
                          <a:latin typeface="Times New Roman"/>
                        </a:rPr>
                        <a:t>Productieaantallen </a:t>
                      </a:r>
                      <a:r>
                        <a:rPr lang="nl-NL" b="1" u="sng" dirty="0" smtClean="0">
                          <a:solidFill>
                            <a:schemeClr val="tx1"/>
                          </a:solidFill>
                          <a:latin typeface="Times New Roman"/>
                        </a:rPr>
                        <a:t>met </a:t>
                      </a:r>
                      <a:r>
                        <a:rPr lang="nl-NL" b="1" baseline="0" dirty="0" smtClean="0">
                          <a:solidFill>
                            <a:srgbClr val="000000"/>
                          </a:solidFill>
                          <a:latin typeface="Times New Roman"/>
                        </a:rPr>
                        <a:t>internationale handel</a:t>
                      </a:r>
                      <a:endParaRPr lang="nl-NL" b="1" dirty="0">
                        <a:solidFill>
                          <a:srgbClr val="000000"/>
                        </a:solidFill>
                        <a:latin typeface="Times New Roman"/>
                      </a:endParaRPr>
                    </a:p>
                  </a:txBody>
                  <a:tcPr/>
                </a:tc>
                <a:tc hMerge="1">
                  <a:txBody>
                    <a:bodyPr/>
                    <a:lstStyle/>
                    <a:p>
                      <a:endParaRPr lang="nl-NL" dirty="0"/>
                    </a:p>
                  </a:txBody>
                  <a:tcPr/>
                </a:tc>
              </a:tr>
              <a:tr h="370840">
                <a:tc>
                  <a:txBody>
                    <a:bodyPr/>
                    <a:lstStyle/>
                    <a:p>
                      <a:endParaRPr lang="nl-NL" dirty="0">
                        <a:latin typeface="Times New Roman"/>
                      </a:endParaRPr>
                    </a:p>
                  </a:txBody>
                  <a:tcPr/>
                </a:tc>
                <a:tc>
                  <a:txBody>
                    <a:bodyPr/>
                    <a:lstStyle/>
                    <a:p>
                      <a:pPr algn="ctr"/>
                      <a:r>
                        <a:rPr lang="nl-NL" dirty="0" smtClean="0">
                          <a:latin typeface="Times New Roman"/>
                        </a:rPr>
                        <a:t>Tomaten</a:t>
                      </a:r>
                      <a:endParaRPr lang="nl-NL" dirty="0">
                        <a:latin typeface="Times New Roman"/>
                      </a:endParaRPr>
                    </a:p>
                  </a:txBody>
                  <a:tcPr/>
                </a:tc>
                <a:tc>
                  <a:txBody>
                    <a:bodyPr/>
                    <a:lstStyle/>
                    <a:p>
                      <a:pPr algn="ctr"/>
                      <a:r>
                        <a:rPr lang="nl-NL" dirty="0" smtClean="0">
                          <a:latin typeface="Times New Roman"/>
                        </a:rPr>
                        <a:t>Schoenen</a:t>
                      </a:r>
                      <a:endParaRPr lang="nl-NL" dirty="0">
                        <a:latin typeface="Times New Roman"/>
                      </a:endParaRPr>
                    </a:p>
                  </a:txBody>
                  <a:tcPr/>
                </a:tc>
              </a:tr>
              <a:tr h="370840">
                <a:tc>
                  <a:txBody>
                    <a:bodyPr/>
                    <a:lstStyle/>
                    <a:p>
                      <a:r>
                        <a:rPr lang="nl-NL" dirty="0" smtClean="0">
                          <a:latin typeface="Times New Roman"/>
                        </a:rPr>
                        <a:t>Italië</a:t>
                      </a:r>
                      <a:endParaRPr lang="nl-NL" dirty="0">
                        <a:latin typeface="Times New Roman"/>
                      </a:endParaRPr>
                    </a:p>
                  </a:txBody>
                  <a:tcPr/>
                </a:tc>
                <a:tc>
                  <a:txBody>
                    <a:bodyPr/>
                    <a:lstStyle/>
                    <a:p>
                      <a:pPr algn="ctr"/>
                      <a:r>
                        <a:rPr lang="nl-NL" b="1" dirty="0" smtClean="0">
                          <a:solidFill>
                            <a:srgbClr val="000000"/>
                          </a:solidFill>
                          <a:latin typeface="Times New Roman"/>
                        </a:rPr>
                        <a:t>  0 eenheden</a:t>
                      </a:r>
                      <a:endParaRPr lang="nl-NL" b="1" dirty="0">
                        <a:solidFill>
                          <a:srgbClr val="000000"/>
                        </a:solidFill>
                        <a:latin typeface="Times New Roman"/>
                      </a:endParaRPr>
                    </a:p>
                  </a:txBody>
                  <a:tcPr/>
                </a:tc>
                <a:tc>
                  <a:txBody>
                    <a:bodyPr/>
                    <a:lstStyle/>
                    <a:p>
                      <a:pPr algn="ctr"/>
                      <a:r>
                        <a:rPr lang="nl-NL" b="1" dirty="0" smtClean="0">
                          <a:solidFill>
                            <a:srgbClr val="000000"/>
                          </a:solidFill>
                          <a:latin typeface="Times New Roman"/>
                        </a:rPr>
                        <a:t>10 eenheden</a:t>
                      </a:r>
                      <a:endParaRPr lang="nl-NL" b="1" dirty="0">
                        <a:solidFill>
                          <a:srgbClr val="000000"/>
                        </a:solidFill>
                        <a:latin typeface="Times New Roman"/>
                      </a:endParaRPr>
                    </a:p>
                  </a:txBody>
                  <a:tcPr/>
                </a:tc>
              </a:tr>
              <a:tr h="370840">
                <a:tc>
                  <a:txBody>
                    <a:bodyPr/>
                    <a:lstStyle/>
                    <a:p>
                      <a:r>
                        <a:rPr lang="nl-NL" dirty="0" smtClean="0">
                          <a:latin typeface="Times New Roman"/>
                        </a:rPr>
                        <a:t>Nederland</a:t>
                      </a:r>
                      <a:endParaRPr lang="nl-NL" dirty="0">
                        <a:latin typeface="Times New Roman"/>
                      </a:endParaRPr>
                    </a:p>
                  </a:txBody>
                  <a:tcPr/>
                </a:tc>
                <a:tc>
                  <a:txBody>
                    <a:bodyPr/>
                    <a:lstStyle/>
                    <a:p>
                      <a:pPr algn="ctr"/>
                      <a:r>
                        <a:rPr lang="nl-NL" b="1" dirty="0" smtClean="0">
                          <a:solidFill>
                            <a:srgbClr val="000000"/>
                          </a:solidFill>
                          <a:latin typeface="Times New Roman"/>
                        </a:rPr>
                        <a:t>24 eenheden</a:t>
                      </a:r>
                      <a:endParaRPr lang="nl-NL" b="1" dirty="0">
                        <a:solidFill>
                          <a:srgbClr val="000000"/>
                        </a:solidFill>
                        <a:latin typeface="Times New Roman"/>
                      </a:endParaRPr>
                    </a:p>
                  </a:txBody>
                  <a:tcPr/>
                </a:tc>
                <a:tc>
                  <a:txBody>
                    <a:bodyPr/>
                    <a:lstStyle/>
                    <a:p>
                      <a:pPr algn="ctr"/>
                      <a:r>
                        <a:rPr lang="nl-NL" b="1" dirty="0" smtClean="0">
                          <a:solidFill>
                            <a:srgbClr val="000000"/>
                          </a:solidFill>
                          <a:latin typeface="Times New Roman"/>
                        </a:rPr>
                        <a:t>  0 eenheden</a:t>
                      </a:r>
                      <a:endParaRPr lang="nl-NL" b="1" dirty="0">
                        <a:solidFill>
                          <a:srgbClr val="000000"/>
                        </a:solidFill>
                        <a:latin typeface="Times New Roman"/>
                      </a:endParaRPr>
                    </a:p>
                  </a:txBody>
                  <a:tcPr/>
                </a:tc>
              </a:tr>
              <a:tr h="370840">
                <a:tc>
                  <a:txBody>
                    <a:bodyPr/>
                    <a:lstStyle/>
                    <a:p>
                      <a:pPr algn="r"/>
                      <a:r>
                        <a:rPr lang="nl-NL" dirty="0" smtClean="0">
                          <a:latin typeface="Times New Roman"/>
                        </a:rPr>
                        <a:t>totaal</a:t>
                      </a:r>
                      <a:endParaRPr lang="nl-NL" dirty="0">
                        <a:latin typeface="Times New Roman"/>
                      </a:endParaRPr>
                    </a:p>
                  </a:txBody>
                  <a:tcPr/>
                </a:tc>
                <a:tc>
                  <a:txBody>
                    <a:bodyPr/>
                    <a:lstStyle/>
                    <a:p>
                      <a:pPr algn="ctr"/>
                      <a:r>
                        <a:rPr lang="nl-NL" b="1" dirty="0" smtClean="0">
                          <a:solidFill>
                            <a:srgbClr val="000000"/>
                          </a:solidFill>
                          <a:latin typeface="Times New Roman"/>
                        </a:rPr>
                        <a:t>24 eenheden</a:t>
                      </a:r>
                      <a:endParaRPr lang="nl-NL" b="1" dirty="0">
                        <a:solidFill>
                          <a:srgbClr val="000000"/>
                        </a:solidFill>
                        <a:latin typeface="Times New Roman"/>
                      </a:endParaRPr>
                    </a:p>
                  </a:txBody>
                  <a:tcPr/>
                </a:tc>
                <a:tc>
                  <a:txBody>
                    <a:bodyPr/>
                    <a:lstStyle/>
                    <a:p>
                      <a:pPr algn="ctr"/>
                      <a:r>
                        <a:rPr lang="nl-NL" b="1" dirty="0" smtClean="0">
                          <a:solidFill>
                            <a:srgbClr val="000000"/>
                          </a:solidFill>
                          <a:latin typeface="Times New Roman"/>
                        </a:rPr>
                        <a:t>10 eenheden</a:t>
                      </a:r>
                      <a:endParaRPr lang="nl-NL" b="1" dirty="0">
                        <a:solidFill>
                          <a:srgbClr val="000000"/>
                        </a:solidFill>
                        <a:latin typeface="Times New Roman"/>
                      </a:endParaRPr>
                    </a:p>
                  </a:txBody>
                  <a:tcPr/>
                </a:tc>
              </a:tr>
            </a:tbl>
          </a:graphicData>
        </a:graphic>
      </p:graphicFrame>
      <p:graphicFrame>
        <p:nvGraphicFramePr>
          <p:cNvPr id="14" name="Tabel 13"/>
          <p:cNvGraphicFramePr>
            <a:graphicFrameLocks noGrp="1"/>
          </p:cNvGraphicFramePr>
          <p:nvPr>
            <p:extLst>
              <p:ext uri="{D42A27DB-BD31-4B8C-83A1-F6EECF244321}">
                <p14:modId xmlns:p14="http://schemas.microsoft.com/office/powerpoint/2010/main" val="442482306"/>
              </p:ext>
            </p:extLst>
          </p:nvPr>
        </p:nvGraphicFramePr>
        <p:xfrm>
          <a:off x="251520" y="1340768"/>
          <a:ext cx="8640960" cy="1854200"/>
        </p:xfrm>
        <a:graphic>
          <a:graphicData uri="http://schemas.openxmlformats.org/drawingml/2006/table">
            <a:tbl>
              <a:tblPr firstRow="1" bandRow="1">
                <a:tableStyleId>{5C22544A-7EE6-4342-B048-85BDC9FD1C3A}</a:tableStyleId>
              </a:tblPr>
              <a:tblGrid>
                <a:gridCol w="1440160"/>
                <a:gridCol w="3312368"/>
                <a:gridCol w="3888432"/>
              </a:tblGrid>
              <a:tr h="370840">
                <a:tc>
                  <a:txBody>
                    <a:bodyPr/>
                    <a:lstStyle/>
                    <a:p>
                      <a:r>
                        <a:rPr lang="nl-NL" b="1" dirty="0" smtClean="0">
                          <a:solidFill>
                            <a:srgbClr val="000000"/>
                          </a:solidFill>
                          <a:latin typeface="Times New Roman"/>
                        </a:rPr>
                        <a:t>Land</a:t>
                      </a:r>
                      <a:endParaRPr lang="nl-NL" b="1" dirty="0">
                        <a:solidFill>
                          <a:srgbClr val="000000"/>
                        </a:solidFill>
                        <a:latin typeface="Times New Roman"/>
                      </a:endParaRPr>
                    </a:p>
                  </a:txBody>
                  <a:tcPr/>
                </a:tc>
                <a:tc gridSpan="2">
                  <a:txBody>
                    <a:bodyPr/>
                    <a:lstStyle/>
                    <a:p>
                      <a:pPr algn="ctr"/>
                      <a:r>
                        <a:rPr lang="nl-NL" b="1" dirty="0" smtClean="0">
                          <a:solidFill>
                            <a:srgbClr val="000000"/>
                          </a:solidFill>
                          <a:latin typeface="Times New Roman"/>
                        </a:rPr>
                        <a:t>Productieaantallen </a:t>
                      </a:r>
                      <a:r>
                        <a:rPr lang="nl-NL" b="1" u="sng" dirty="0" smtClean="0">
                          <a:solidFill>
                            <a:schemeClr val="tx1"/>
                          </a:solidFill>
                          <a:latin typeface="Times New Roman"/>
                        </a:rPr>
                        <a:t>zonder</a:t>
                      </a:r>
                      <a:r>
                        <a:rPr lang="nl-NL" b="1" dirty="0" smtClean="0">
                          <a:solidFill>
                            <a:srgbClr val="FF0000"/>
                          </a:solidFill>
                          <a:latin typeface="Times New Roman"/>
                        </a:rPr>
                        <a:t> </a:t>
                      </a:r>
                      <a:r>
                        <a:rPr lang="nl-NL" b="1" baseline="0" dirty="0" smtClean="0">
                          <a:solidFill>
                            <a:srgbClr val="000000"/>
                          </a:solidFill>
                          <a:latin typeface="Times New Roman"/>
                        </a:rPr>
                        <a:t>internationale handel</a:t>
                      </a:r>
                      <a:endParaRPr lang="nl-NL" b="1" dirty="0">
                        <a:solidFill>
                          <a:srgbClr val="000000"/>
                        </a:solidFill>
                        <a:latin typeface="Times New Roman"/>
                      </a:endParaRPr>
                    </a:p>
                  </a:txBody>
                  <a:tcPr/>
                </a:tc>
                <a:tc hMerge="1">
                  <a:txBody>
                    <a:bodyPr/>
                    <a:lstStyle/>
                    <a:p>
                      <a:endParaRPr lang="nl-NL" dirty="0"/>
                    </a:p>
                  </a:txBody>
                  <a:tcPr/>
                </a:tc>
              </a:tr>
              <a:tr h="370840">
                <a:tc>
                  <a:txBody>
                    <a:bodyPr/>
                    <a:lstStyle/>
                    <a:p>
                      <a:endParaRPr lang="nl-NL" dirty="0">
                        <a:latin typeface="Times New Roman"/>
                      </a:endParaRPr>
                    </a:p>
                  </a:txBody>
                  <a:tcPr/>
                </a:tc>
                <a:tc>
                  <a:txBody>
                    <a:bodyPr/>
                    <a:lstStyle/>
                    <a:p>
                      <a:pPr algn="ctr"/>
                      <a:r>
                        <a:rPr lang="nl-NL" dirty="0" smtClean="0">
                          <a:latin typeface="Times New Roman"/>
                        </a:rPr>
                        <a:t>Tomaten</a:t>
                      </a:r>
                      <a:endParaRPr lang="nl-NL" dirty="0">
                        <a:latin typeface="Times New Roman"/>
                      </a:endParaRPr>
                    </a:p>
                  </a:txBody>
                  <a:tcPr/>
                </a:tc>
                <a:tc>
                  <a:txBody>
                    <a:bodyPr/>
                    <a:lstStyle/>
                    <a:p>
                      <a:pPr algn="ctr"/>
                      <a:r>
                        <a:rPr lang="nl-NL" dirty="0" smtClean="0">
                          <a:latin typeface="Times New Roman"/>
                        </a:rPr>
                        <a:t>Schoenen</a:t>
                      </a:r>
                      <a:endParaRPr lang="nl-NL" dirty="0">
                        <a:latin typeface="Times New Roman"/>
                      </a:endParaRPr>
                    </a:p>
                  </a:txBody>
                  <a:tcPr/>
                </a:tc>
              </a:tr>
              <a:tr h="370840">
                <a:tc>
                  <a:txBody>
                    <a:bodyPr/>
                    <a:lstStyle/>
                    <a:p>
                      <a:r>
                        <a:rPr lang="nl-NL" dirty="0" smtClean="0">
                          <a:latin typeface="Times New Roman"/>
                        </a:rPr>
                        <a:t>Italië</a:t>
                      </a:r>
                      <a:endParaRPr lang="nl-NL" dirty="0">
                        <a:latin typeface="Times New Roman"/>
                      </a:endParaRPr>
                    </a:p>
                  </a:txBody>
                  <a:tcPr/>
                </a:tc>
                <a:tc>
                  <a:txBody>
                    <a:bodyPr/>
                    <a:lstStyle/>
                    <a:p>
                      <a:pPr algn="ctr"/>
                      <a:r>
                        <a:rPr lang="nl-NL" b="1" dirty="0" smtClean="0">
                          <a:solidFill>
                            <a:srgbClr val="000000"/>
                          </a:solidFill>
                          <a:latin typeface="Times New Roman"/>
                        </a:rPr>
                        <a:t>10 eenheden</a:t>
                      </a:r>
                      <a:endParaRPr lang="nl-NL" b="1" dirty="0">
                        <a:solidFill>
                          <a:srgbClr val="000000"/>
                        </a:solidFill>
                        <a:latin typeface="Times New Roman"/>
                      </a:endParaRPr>
                    </a:p>
                  </a:txBody>
                  <a:tcPr/>
                </a:tc>
                <a:tc>
                  <a:txBody>
                    <a:bodyPr/>
                    <a:lstStyle/>
                    <a:p>
                      <a:pPr algn="ctr"/>
                      <a:r>
                        <a:rPr lang="nl-NL" b="1" dirty="0" smtClean="0">
                          <a:solidFill>
                            <a:srgbClr val="000000"/>
                          </a:solidFill>
                          <a:latin typeface="Times New Roman"/>
                        </a:rPr>
                        <a:t>5 eenheden</a:t>
                      </a:r>
                      <a:endParaRPr lang="nl-NL" b="1" dirty="0">
                        <a:solidFill>
                          <a:srgbClr val="000000"/>
                        </a:solidFill>
                        <a:latin typeface="Times New Roman"/>
                      </a:endParaRPr>
                    </a:p>
                  </a:txBody>
                  <a:tcPr/>
                </a:tc>
              </a:tr>
              <a:tr h="370840">
                <a:tc>
                  <a:txBody>
                    <a:bodyPr/>
                    <a:lstStyle/>
                    <a:p>
                      <a:r>
                        <a:rPr lang="nl-NL" dirty="0" smtClean="0">
                          <a:latin typeface="Times New Roman"/>
                        </a:rPr>
                        <a:t>Nederland</a:t>
                      </a:r>
                      <a:endParaRPr lang="nl-NL" dirty="0">
                        <a:latin typeface="Times New Roman"/>
                      </a:endParaRPr>
                    </a:p>
                  </a:txBody>
                  <a:tcPr/>
                </a:tc>
                <a:tc>
                  <a:txBody>
                    <a:bodyPr/>
                    <a:lstStyle/>
                    <a:p>
                      <a:pPr algn="ctr"/>
                      <a:r>
                        <a:rPr lang="nl-NL" b="1" dirty="0" smtClean="0">
                          <a:solidFill>
                            <a:srgbClr val="000000"/>
                          </a:solidFill>
                          <a:latin typeface="Times New Roman"/>
                        </a:rPr>
                        <a:t>12 eenheden</a:t>
                      </a:r>
                      <a:endParaRPr lang="nl-NL" b="1" dirty="0">
                        <a:solidFill>
                          <a:srgbClr val="000000"/>
                        </a:solidFill>
                        <a:latin typeface="Times New Roman"/>
                      </a:endParaRPr>
                    </a:p>
                  </a:txBody>
                  <a:tcPr/>
                </a:tc>
                <a:tc>
                  <a:txBody>
                    <a:bodyPr/>
                    <a:lstStyle/>
                    <a:p>
                      <a:pPr algn="ctr"/>
                      <a:r>
                        <a:rPr lang="nl-NL" b="1" dirty="0" smtClean="0">
                          <a:solidFill>
                            <a:srgbClr val="000000"/>
                          </a:solidFill>
                          <a:latin typeface="Times New Roman"/>
                        </a:rPr>
                        <a:t>4 eenheden</a:t>
                      </a:r>
                      <a:endParaRPr lang="nl-NL" b="1" dirty="0">
                        <a:solidFill>
                          <a:srgbClr val="000000"/>
                        </a:solidFill>
                        <a:latin typeface="Times New Roman"/>
                      </a:endParaRPr>
                    </a:p>
                  </a:txBody>
                  <a:tcPr/>
                </a:tc>
              </a:tr>
              <a:tr h="370840">
                <a:tc>
                  <a:txBody>
                    <a:bodyPr/>
                    <a:lstStyle/>
                    <a:p>
                      <a:pPr algn="r"/>
                      <a:r>
                        <a:rPr lang="nl-NL" dirty="0" smtClean="0">
                          <a:latin typeface="Times New Roman"/>
                        </a:rPr>
                        <a:t>totaal</a:t>
                      </a:r>
                      <a:endParaRPr lang="nl-NL" dirty="0">
                        <a:latin typeface="Times New Roman"/>
                      </a:endParaRPr>
                    </a:p>
                  </a:txBody>
                  <a:tcPr/>
                </a:tc>
                <a:tc>
                  <a:txBody>
                    <a:bodyPr/>
                    <a:lstStyle/>
                    <a:p>
                      <a:pPr algn="ctr"/>
                      <a:r>
                        <a:rPr lang="nl-NL" b="1" dirty="0" smtClean="0">
                          <a:solidFill>
                            <a:srgbClr val="000000"/>
                          </a:solidFill>
                          <a:latin typeface="Times New Roman"/>
                        </a:rPr>
                        <a:t>22 eenheden</a:t>
                      </a:r>
                      <a:endParaRPr lang="nl-NL" b="1" dirty="0">
                        <a:solidFill>
                          <a:srgbClr val="000000"/>
                        </a:solidFill>
                        <a:latin typeface="Times New Roman"/>
                      </a:endParaRPr>
                    </a:p>
                  </a:txBody>
                  <a:tcPr/>
                </a:tc>
                <a:tc>
                  <a:txBody>
                    <a:bodyPr/>
                    <a:lstStyle/>
                    <a:p>
                      <a:pPr algn="ctr"/>
                      <a:r>
                        <a:rPr lang="nl-NL" b="1" dirty="0" smtClean="0">
                          <a:solidFill>
                            <a:srgbClr val="000000"/>
                          </a:solidFill>
                          <a:latin typeface="Times New Roman"/>
                        </a:rPr>
                        <a:t>9 eenheden</a:t>
                      </a:r>
                      <a:endParaRPr lang="nl-NL" b="1" dirty="0">
                        <a:solidFill>
                          <a:srgbClr val="000000"/>
                        </a:solidFill>
                        <a:latin typeface="Times New Roman"/>
                      </a:endParaRPr>
                    </a:p>
                  </a:txBody>
                  <a:tcPr/>
                </a:tc>
              </a:tr>
            </a:tbl>
          </a:graphicData>
        </a:graphic>
      </p:graphicFrame>
      <p:graphicFrame>
        <p:nvGraphicFramePr>
          <p:cNvPr id="23" name="Tabel 22"/>
          <p:cNvGraphicFramePr>
            <a:graphicFrameLocks noGrp="1"/>
          </p:cNvGraphicFramePr>
          <p:nvPr>
            <p:extLst>
              <p:ext uri="{D42A27DB-BD31-4B8C-83A1-F6EECF244321}">
                <p14:modId xmlns:p14="http://schemas.microsoft.com/office/powerpoint/2010/main" val="117154343"/>
              </p:ext>
            </p:extLst>
          </p:nvPr>
        </p:nvGraphicFramePr>
        <p:xfrm>
          <a:off x="251520" y="5301208"/>
          <a:ext cx="8640960" cy="1483360"/>
        </p:xfrm>
        <a:graphic>
          <a:graphicData uri="http://schemas.openxmlformats.org/drawingml/2006/table">
            <a:tbl>
              <a:tblPr firstRow="1" bandRow="1">
                <a:tableStyleId>{5C22544A-7EE6-4342-B048-85BDC9FD1C3A}</a:tableStyleId>
              </a:tblPr>
              <a:tblGrid>
                <a:gridCol w="3240360"/>
                <a:gridCol w="2736304"/>
                <a:gridCol w="2664296"/>
              </a:tblGrid>
              <a:tr h="370840">
                <a:tc>
                  <a:txBody>
                    <a:bodyPr/>
                    <a:lstStyle/>
                    <a:p>
                      <a:r>
                        <a:rPr lang="nl-NL" b="1" dirty="0" smtClean="0">
                          <a:solidFill>
                            <a:srgbClr val="000000"/>
                          </a:solidFill>
                          <a:latin typeface="Times New Roman"/>
                        </a:rPr>
                        <a:t>Productieaantallen</a:t>
                      </a:r>
                      <a:endParaRPr lang="nl-NL" b="1" dirty="0">
                        <a:solidFill>
                          <a:srgbClr val="000000"/>
                        </a:solidFill>
                        <a:latin typeface="Times New Roman"/>
                      </a:endParaRPr>
                    </a:p>
                  </a:txBody>
                  <a:tcPr/>
                </a:tc>
                <a:tc>
                  <a:txBody>
                    <a:bodyPr/>
                    <a:lstStyle/>
                    <a:p>
                      <a:pPr algn="ctr"/>
                      <a:r>
                        <a:rPr lang="nl-NL" dirty="0" smtClean="0">
                          <a:solidFill>
                            <a:srgbClr val="000000"/>
                          </a:solidFill>
                          <a:latin typeface="Times New Roman"/>
                        </a:rPr>
                        <a:t>Tomaten</a:t>
                      </a:r>
                      <a:endParaRPr lang="nl-NL" b="1" dirty="0">
                        <a:solidFill>
                          <a:srgbClr val="000000"/>
                        </a:solidFill>
                        <a:latin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dirty="0" smtClean="0">
                          <a:solidFill>
                            <a:srgbClr val="000000"/>
                          </a:solidFill>
                          <a:latin typeface="Times New Roman"/>
                        </a:rPr>
                        <a:t>Schoenen</a:t>
                      </a:r>
                      <a:endParaRPr lang="nl-NL" dirty="0">
                        <a:solidFill>
                          <a:srgbClr val="000000"/>
                        </a:solidFill>
                      </a:endParaRPr>
                    </a:p>
                  </a:txBody>
                  <a:tcPr/>
                </a:tc>
              </a:tr>
              <a:tr h="370840">
                <a:tc>
                  <a:txBody>
                    <a:bodyPr/>
                    <a:lstStyle/>
                    <a:p>
                      <a:r>
                        <a:rPr lang="nl-NL" dirty="0" smtClean="0">
                          <a:latin typeface="Times New Roman"/>
                        </a:rPr>
                        <a:t>Productieaantallen</a:t>
                      </a:r>
                      <a:r>
                        <a:rPr lang="nl-NL" baseline="0" dirty="0" smtClean="0">
                          <a:latin typeface="Times New Roman"/>
                        </a:rPr>
                        <a:t> met handel</a:t>
                      </a:r>
                      <a:endParaRPr lang="nl-NL" dirty="0">
                        <a:latin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nl-NL" b="1" dirty="0" smtClean="0">
                        <a:solidFill>
                          <a:srgbClr val="000000"/>
                        </a:solidFill>
                        <a:latin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nl-NL" b="1" dirty="0" smtClean="0">
                        <a:solidFill>
                          <a:srgbClr val="000000"/>
                        </a:solidFill>
                        <a:latin typeface="Times New Roman"/>
                      </a:endParaRPr>
                    </a:p>
                  </a:txBody>
                  <a:tcPr/>
                </a:tc>
              </a:tr>
              <a:tr h="370840">
                <a:tc>
                  <a:txBody>
                    <a:bodyPr/>
                    <a:lstStyle/>
                    <a:p>
                      <a:r>
                        <a:rPr lang="nl-NL" dirty="0" smtClean="0">
                          <a:latin typeface="Times New Roman"/>
                        </a:rPr>
                        <a:t>Productieaantallen</a:t>
                      </a:r>
                      <a:r>
                        <a:rPr lang="nl-NL" baseline="0" dirty="0" smtClean="0">
                          <a:latin typeface="Times New Roman"/>
                        </a:rPr>
                        <a:t> zonder handel</a:t>
                      </a:r>
                      <a:endParaRPr lang="nl-NL" dirty="0">
                        <a:latin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nl-NL" b="1" dirty="0" smtClean="0">
                        <a:solidFill>
                          <a:srgbClr val="000000"/>
                        </a:solidFill>
                        <a:latin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nl-NL" b="1" dirty="0" smtClean="0">
                        <a:solidFill>
                          <a:srgbClr val="000000"/>
                        </a:solidFill>
                        <a:latin typeface="Times New Roman"/>
                      </a:endParaRPr>
                    </a:p>
                  </a:txBody>
                  <a:tcPr/>
                </a:tc>
              </a:tr>
              <a:tr h="370840">
                <a:tc>
                  <a:txBody>
                    <a:bodyPr/>
                    <a:lstStyle/>
                    <a:p>
                      <a:pPr algn="r"/>
                      <a:r>
                        <a:rPr lang="nl-NL" dirty="0" smtClean="0">
                          <a:latin typeface="Times New Roman"/>
                        </a:rPr>
                        <a:t>verschil</a:t>
                      </a:r>
                      <a:endParaRPr lang="nl-NL" dirty="0">
                        <a:latin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nl-NL" b="1" dirty="0" smtClean="0">
                        <a:solidFill>
                          <a:srgbClr val="000000"/>
                        </a:solidFill>
                        <a:latin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nl-NL" b="1" dirty="0" smtClean="0">
                        <a:solidFill>
                          <a:srgbClr val="000000"/>
                        </a:solidFill>
                        <a:latin typeface="Times New Roman"/>
                      </a:endParaRPr>
                    </a:p>
                  </a:txBody>
                  <a:tcPr/>
                </a:tc>
              </a:tr>
            </a:tbl>
          </a:graphicData>
        </a:graphic>
      </p:graphicFrame>
      <p:sp>
        <p:nvSpPr>
          <p:cNvPr id="24" name="Tekstvak 23"/>
          <p:cNvSpPr txBox="1"/>
          <p:nvPr/>
        </p:nvSpPr>
        <p:spPr>
          <a:xfrm>
            <a:off x="4183576" y="5661248"/>
            <a:ext cx="1396536" cy="369332"/>
          </a:xfrm>
          <a:prstGeom prst="rect">
            <a:avLst/>
          </a:prstGeom>
          <a:noFill/>
        </p:spPr>
        <p:txBody>
          <a:bodyPr wrap="none" rtlCol="0">
            <a:spAutoFit/>
          </a:bodyPr>
          <a:lstStyle/>
          <a:p>
            <a:r>
              <a:rPr lang="nl-NL" sz="1800" b="1" dirty="0" smtClean="0">
                <a:latin typeface="Times New Roman"/>
                <a:cs typeface="Times New Roman"/>
              </a:rPr>
              <a:t>24 eenheden</a:t>
            </a:r>
            <a:endParaRPr lang="nl-NL" sz="1800" b="1" dirty="0">
              <a:latin typeface="Times New Roman"/>
              <a:cs typeface="Times New Roman"/>
            </a:endParaRPr>
          </a:p>
        </p:txBody>
      </p:sp>
      <p:sp>
        <p:nvSpPr>
          <p:cNvPr id="25" name="Tekstvak 24"/>
          <p:cNvSpPr txBox="1"/>
          <p:nvPr/>
        </p:nvSpPr>
        <p:spPr>
          <a:xfrm>
            <a:off x="4183576" y="6021288"/>
            <a:ext cx="1396536" cy="369332"/>
          </a:xfrm>
          <a:prstGeom prst="rect">
            <a:avLst/>
          </a:prstGeom>
          <a:noFill/>
        </p:spPr>
        <p:txBody>
          <a:bodyPr wrap="none" rtlCol="0">
            <a:spAutoFit/>
          </a:bodyPr>
          <a:lstStyle/>
          <a:p>
            <a:r>
              <a:rPr lang="nl-NL" sz="1800" b="1" dirty="0" smtClean="0">
                <a:latin typeface="Times New Roman"/>
                <a:cs typeface="Times New Roman"/>
              </a:rPr>
              <a:t>22 eenheden</a:t>
            </a:r>
            <a:endParaRPr lang="nl-NL" sz="1800" b="1" dirty="0">
              <a:latin typeface="Times New Roman"/>
              <a:cs typeface="Times New Roman"/>
            </a:endParaRPr>
          </a:p>
        </p:txBody>
      </p:sp>
      <p:sp>
        <p:nvSpPr>
          <p:cNvPr id="26" name="Tekstvak 25"/>
          <p:cNvSpPr txBox="1"/>
          <p:nvPr/>
        </p:nvSpPr>
        <p:spPr>
          <a:xfrm>
            <a:off x="4164340" y="6372036"/>
            <a:ext cx="1415772" cy="369332"/>
          </a:xfrm>
          <a:prstGeom prst="rect">
            <a:avLst/>
          </a:prstGeom>
          <a:noFill/>
        </p:spPr>
        <p:txBody>
          <a:bodyPr wrap="none" rtlCol="0">
            <a:spAutoFit/>
          </a:bodyPr>
          <a:lstStyle/>
          <a:p>
            <a:r>
              <a:rPr lang="nl-NL" sz="1800" b="1" dirty="0">
                <a:latin typeface="Times New Roman"/>
                <a:cs typeface="Times New Roman"/>
              </a:rPr>
              <a:t>+</a:t>
            </a:r>
            <a:r>
              <a:rPr lang="nl-NL" sz="1800" b="1" dirty="0" smtClean="0">
                <a:latin typeface="Times New Roman"/>
                <a:cs typeface="Times New Roman"/>
              </a:rPr>
              <a:t>2 eenheden</a:t>
            </a:r>
            <a:endParaRPr lang="nl-NL" sz="1800" b="1" dirty="0">
              <a:latin typeface="Times New Roman"/>
              <a:cs typeface="Times New Roman"/>
            </a:endParaRPr>
          </a:p>
        </p:txBody>
      </p:sp>
      <p:sp>
        <p:nvSpPr>
          <p:cNvPr id="27" name="Tekstvak 26"/>
          <p:cNvSpPr txBox="1"/>
          <p:nvPr/>
        </p:nvSpPr>
        <p:spPr>
          <a:xfrm>
            <a:off x="6876256" y="5661248"/>
            <a:ext cx="1396536" cy="369332"/>
          </a:xfrm>
          <a:prstGeom prst="rect">
            <a:avLst/>
          </a:prstGeom>
          <a:noFill/>
        </p:spPr>
        <p:txBody>
          <a:bodyPr wrap="none" rtlCol="0">
            <a:spAutoFit/>
          </a:bodyPr>
          <a:lstStyle/>
          <a:p>
            <a:r>
              <a:rPr lang="nl-NL" sz="1800" b="1" dirty="0" smtClean="0">
                <a:latin typeface="Times New Roman"/>
                <a:cs typeface="Times New Roman"/>
              </a:rPr>
              <a:t>10 eenheden</a:t>
            </a:r>
            <a:endParaRPr lang="nl-NL" sz="1800" b="1" dirty="0">
              <a:latin typeface="Times New Roman"/>
              <a:cs typeface="Times New Roman"/>
            </a:endParaRPr>
          </a:p>
        </p:txBody>
      </p:sp>
      <p:sp>
        <p:nvSpPr>
          <p:cNvPr id="28" name="Tekstvak 27"/>
          <p:cNvSpPr txBox="1"/>
          <p:nvPr/>
        </p:nvSpPr>
        <p:spPr>
          <a:xfrm>
            <a:off x="6876256" y="6021288"/>
            <a:ext cx="1396536" cy="369332"/>
          </a:xfrm>
          <a:prstGeom prst="rect">
            <a:avLst/>
          </a:prstGeom>
          <a:noFill/>
        </p:spPr>
        <p:txBody>
          <a:bodyPr wrap="none" rtlCol="0">
            <a:spAutoFit/>
          </a:bodyPr>
          <a:lstStyle/>
          <a:p>
            <a:r>
              <a:rPr lang="nl-NL" sz="1800" b="1" dirty="0" smtClean="0">
                <a:latin typeface="Times New Roman"/>
                <a:cs typeface="Times New Roman"/>
              </a:rPr>
              <a:t>  9 eenheden</a:t>
            </a:r>
            <a:endParaRPr lang="nl-NL" sz="1800" b="1" dirty="0">
              <a:latin typeface="Times New Roman"/>
              <a:cs typeface="Times New Roman"/>
            </a:endParaRPr>
          </a:p>
        </p:txBody>
      </p:sp>
      <p:sp>
        <p:nvSpPr>
          <p:cNvPr id="29" name="Tekstvak 28"/>
          <p:cNvSpPr txBox="1"/>
          <p:nvPr/>
        </p:nvSpPr>
        <p:spPr>
          <a:xfrm>
            <a:off x="6876256" y="6381328"/>
            <a:ext cx="1249060" cy="369332"/>
          </a:xfrm>
          <a:prstGeom prst="rect">
            <a:avLst/>
          </a:prstGeom>
          <a:noFill/>
        </p:spPr>
        <p:txBody>
          <a:bodyPr wrap="none" rtlCol="0">
            <a:spAutoFit/>
          </a:bodyPr>
          <a:lstStyle/>
          <a:p>
            <a:r>
              <a:rPr lang="nl-NL" sz="1800" b="1" dirty="0" smtClean="0">
                <a:latin typeface="Times New Roman"/>
                <a:cs typeface="Times New Roman"/>
              </a:rPr>
              <a:t>+1 eenheid</a:t>
            </a:r>
            <a:endParaRPr lang="nl-NL" sz="1800" b="1" dirty="0">
              <a:latin typeface="Times New Roman"/>
              <a:cs typeface="Times New Roman"/>
            </a:endParaRPr>
          </a:p>
        </p:txBody>
      </p:sp>
    </p:spTree>
    <p:extLst>
      <p:ext uri="{BB962C8B-B14F-4D97-AF65-F5344CB8AC3E}">
        <p14:creationId xmlns:p14="http://schemas.microsoft.com/office/powerpoint/2010/main" val="29421486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ssolv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dissolv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dissolv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dissolv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dissolv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dissolv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dissolve">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712968" cy="980728"/>
          </a:xfrm>
        </p:spPr>
        <p:txBody>
          <a:bodyPr/>
          <a:lstStyle/>
          <a:p>
            <a:r>
              <a:rPr lang="nl-NL" dirty="0" smtClean="0"/>
              <a:t>Internationale handel</a:t>
            </a:r>
            <a:endParaRPr lang="nl-NL" dirty="0"/>
          </a:p>
        </p:txBody>
      </p:sp>
      <p:sp>
        <p:nvSpPr>
          <p:cNvPr id="4" name="Tijdelijke aanduiding voor tekst 3"/>
          <p:cNvSpPr>
            <a:spLocks noGrp="1"/>
          </p:cNvSpPr>
          <p:nvPr>
            <p:ph type="body" sz="half" idx="2"/>
          </p:nvPr>
        </p:nvSpPr>
        <p:spPr>
          <a:xfrm>
            <a:off x="179512" y="764704"/>
            <a:ext cx="8640960" cy="1152128"/>
          </a:xfrm>
        </p:spPr>
        <p:txBody>
          <a:bodyPr/>
          <a:lstStyle/>
          <a:p>
            <a:pPr marL="0" indent="0">
              <a:buNone/>
            </a:pPr>
            <a:r>
              <a:rPr lang="nl-NL" i="1" dirty="0" smtClean="0"/>
              <a:t>Bewijs van de wet van Ricardo:</a:t>
            </a:r>
          </a:p>
          <a:p>
            <a:pPr marL="0" indent="0">
              <a:buNone/>
            </a:pPr>
            <a:endParaRPr lang="nl-NL" dirty="0" smtClean="0"/>
          </a:p>
          <a:p>
            <a:pPr marL="0" indent="0">
              <a:buNone/>
            </a:pPr>
            <a:endParaRPr lang="nl-NL" dirty="0" smtClean="0"/>
          </a:p>
        </p:txBody>
      </p:sp>
      <p:graphicFrame>
        <p:nvGraphicFramePr>
          <p:cNvPr id="5" name="Tabel 4"/>
          <p:cNvGraphicFramePr>
            <a:graphicFrameLocks noGrp="1"/>
          </p:cNvGraphicFramePr>
          <p:nvPr>
            <p:extLst>
              <p:ext uri="{D42A27DB-BD31-4B8C-83A1-F6EECF244321}">
                <p14:modId xmlns:p14="http://schemas.microsoft.com/office/powerpoint/2010/main" val="2553368551"/>
              </p:ext>
            </p:extLst>
          </p:nvPr>
        </p:nvGraphicFramePr>
        <p:xfrm>
          <a:off x="251520" y="1484784"/>
          <a:ext cx="8640960" cy="1483360"/>
        </p:xfrm>
        <a:graphic>
          <a:graphicData uri="http://schemas.openxmlformats.org/drawingml/2006/table">
            <a:tbl>
              <a:tblPr firstRow="1" bandRow="1">
                <a:tableStyleId>{5C22544A-7EE6-4342-B048-85BDC9FD1C3A}</a:tableStyleId>
              </a:tblPr>
              <a:tblGrid>
                <a:gridCol w="3240360"/>
                <a:gridCol w="2736304"/>
                <a:gridCol w="2664296"/>
              </a:tblGrid>
              <a:tr h="370840">
                <a:tc>
                  <a:txBody>
                    <a:bodyPr/>
                    <a:lstStyle/>
                    <a:p>
                      <a:r>
                        <a:rPr lang="nl-NL" b="1" dirty="0" smtClean="0">
                          <a:solidFill>
                            <a:srgbClr val="000000"/>
                          </a:solidFill>
                          <a:latin typeface="Times New Roman"/>
                        </a:rPr>
                        <a:t>Productieaantallen</a:t>
                      </a:r>
                      <a:endParaRPr lang="nl-NL" b="1" dirty="0">
                        <a:solidFill>
                          <a:srgbClr val="000000"/>
                        </a:solidFill>
                        <a:latin typeface="Times New Roman"/>
                      </a:endParaRPr>
                    </a:p>
                  </a:txBody>
                  <a:tcPr/>
                </a:tc>
                <a:tc>
                  <a:txBody>
                    <a:bodyPr/>
                    <a:lstStyle/>
                    <a:p>
                      <a:pPr algn="ctr"/>
                      <a:r>
                        <a:rPr lang="nl-NL" dirty="0" smtClean="0">
                          <a:solidFill>
                            <a:srgbClr val="000000"/>
                          </a:solidFill>
                          <a:latin typeface="Times New Roman"/>
                        </a:rPr>
                        <a:t>Tomaten</a:t>
                      </a:r>
                      <a:endParaRPr lang="nl-NL" b="1" dirty="0">
                        <a:solidFill>
                          <a:srgbClr val="000000"/>
                        </a:solidFill>
                        <a:latin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dirty="0" smtClean="0">
                          <a:solidFill>
                            <a:srgbClr val="000000"/>
                          </a:solidFill>
                          <a:latin typeface="Times New Roman"/>
                        </a:rPr>
                        <a:t>Schoenen</a:t>
                      </a:r>
                      <a:endParaRPr lang="nl-NL" dirty="0">
                        <a:solidFill>
                          <a:srgbClr val="000000"/>
                        </a:solidFill>
                      </a:endParaRPr>
                    </a:p>
                  </a:txBody>
                  <a:tcPr/>
                </a:tc>
              </a:tr>
              <a:tr h="370840">
                <a:tc>
                  <a:txBody>
                    <a:bodyPr/>
                    <a:lstStyle/>
                    <a:p>
                      <a:r>
                        <a:rPr lang="nl-NL" dirty="0" smtClean="0">
                          <a:latin typeface="Times New Roman"/>
                        </a:rPr>
                        <a:t>Productieaantallen</a:t>
                      </a:r>
                      <a:r>
                        <a:rPr lang="nl-NL" baseline="0" dirty="0" smtClean="0">
                          <a:latin typeface="Times New Roman"/>
                        </a:rPr>
                        <a:t> met handel</a:t>
                      </a:r>
                      <a:endParaRPr lang="nl-NL" dirty="0">
                        <a:latin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nl-NL" b="1" dirty="0" smtClean="0">
                        <a:solidFill>
                          <a:srgbClr val="000000"/>
                        </a:solidFill>
                        <a:latin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nl-NL" b="1" dirty="0" smtClean="0">
                        <a:solidFill>
                          <a:srgbClr val="000000"/>
                        </a:solidFill>
                        <a:latin typeface="Times New Roman"/>
                      </a:endParaRPr>
                    </a:p>
                  </a:txBody>
                  <a:tcPr/>
                </a:tc>
              </a:tr>
              <a:tr h="370840">
                <a:tc>
                  <a:txBody>
                    <a:bodyPr/>
                    <a:lstStyle/>
                    <a:p>
                      <a:r>
                        <a:rPr lang="nl-NL" dirty="0" smtClean="0">
                          <a:latin typeface="Times New Roman"/>
                        </a:rPr>
                        <a:t>Productieaantallen</a:t>
                      </a:r>
                      <a:r>
                        <a:rPr lang="nl-NL" baseline="0" dirty="0" smtClean="0">
                          <a:latin typeface="Times New Roman"/>
                        </a:rPr>
                        <a:t> zonder handel</a:t>
                      </a:r>
                      <a:endParaRPr lang="nl-NL" dirty="0">
                        <a:latin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nl-NL" b="1" dirty="0" smtClean="0">
                        <a:solidFill>
                          <a:srgbClr val="000000"/>
                        </a:solidFill>
                        <a:latin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nl-NL" b="1" dirty="0" smtClean="0">
                        <a:solidFill>
                          <a:srgbClr val="000000"/>
                        </a:solidFill>
                        <a:latin typeface="Times New Roman"/>
                      </a:endParaRPr>
                    </a:p>
                  </a:txBody>
                  <a:tcPr/>
                </a:tc>
              </a:tr>
              <a:tr h="370840">
                <a:tc>
                  <a:txBody>
                    <a:bodyPr/>
                    <a:lstStyle/>
                    <a:p>
                      <a:pPr algn="r"/>
                      <a:r>
                        <a:rPr lang="nl-NL" dirty="0" smtClean="0">
                          <a:latin typeface="Times New Roman"/>
                        </a:rPr>
                        <a:t>verschil</a:t>
                      </a:r>
                      <a:endParaRPr lang="nl-NL" dirty="0">
                        <a:latin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nl-NL" b="1" dirty="0" smtClean="0">
                        <a:solidFill>
                          <a:srgbClr val="000000"/>
                        </a:solidFill>
                        <a:latin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nl-NL" b="1" dirty="0" smtClean="0">
                        <a:solidFill>
                          <a:srgbClr val="000000"/>
                        </a:solidFill>
                        <a:latin typeface="Times New Roman"/>
                      </a:endParaRPr>
                    </a:p>
                  </a:txBody>
                  <a:tcPr/>
                </a:tc>
              </a:tr>
            </a:tbl>
          </a:graphicData>
        </a:graphic>
      </p:graphicFrame>
      <p:sp>
        <p:nvSpPr>
          <p:cNvPr id="6" name="Tekstvak 5"/>
          <p:cNvSpPr txBox="1"/>
          <p:nvPr/>
        </p:nvSpPr>
        <p:spPr>
          <a:xfrm>
            <a:off x="4183576" y="1844824"/>
            <a:ext cx="1396536" cy="369332"/>
          </a:xfrm>
          <a:prstGeom prst="rect">
            <a:avLst/>
          </a:prstGeom>
          <a:noFill/>
        </p:spPr>
        <p:txBody>
          <a:bodyPr wrap="none" rtlCol="0">
            <a:spAutoFit/>
          </a:bodyPr>
          <a:lstStyle/>
          <a:p>
            <a:r>
              <a:rPr lang="nl-NL" sz="1800" b="1" dirty="0" smtClean="0">
                <a:latin typeface="Times New Roman"/>
                <a:cs typeface="Times New Roman"/>
              </a:rPr>
              <a:t>24 eenheden</a:t>
            </a:r>
            <a:endParaRPr lang="nl-NL" sz="1800" b="1" dirty="0">
              <a:latin typeface="Times New Roman"/>
              <a:cs typeface="Times New Roman"/>
            </a:endParaRPr>
          </a:p>
        </p:txBody>
      </p:sp>
      <p:sp>
        <p:nvSpPr>
          <p:cNvPr id="7" name="Tekstvak 6"/>
          <p:cNvSpPr txBox="1"/>
          <p:nvPr/>
        </p:nvSpPr>
        <p:spPr>
          <a:xfrm>
            <a:off x="4183576" y="2204864"/>
            <a:ext cx="1396536" cy="369332"/>
          </a:xfrm>
          <a:prstGeom prst="rect">
            <a:avLst/>
          </a:prstGeom>
          <a:noFill/>
        </p:spPr>
        <p:txBody>
          <a:bodyPr wrap="none" rtlCol="0">
            <a:spAutoFit/>
          </a:bodyPr>
          <a:lstStyle/>
          <a:p>
            <a:r>
              <a:rPr lang="nl-NL" sz="1800" b="1" dirty="0" smtClean="0">
                <a:latin typeface="Times New Roman"/>
                <a:cs typeface="Times New Roman"/>
              </a:rPr>
              <a:t>22 eenheden</a:t>
            </a:r>
            <a:endParaRPr lang="nl-NL" sz="1800" b="1" dirty="0">
              <a:latin typeface="Times New Roman"/>
              <a:cs typeface="Times New Roman"/>
            </a:endParaRPr>
          </a:p>
        </p:txBody>
      </p:sp>
      <p:sp>
        <p:nvSpPr>
          <p:cNvPr id="8" name="Tekstvak 7"/>
          <p:cNvSpPr txBox="1"/>
          <p:nvPr/>
        </p:nvSpPr>
        <p:spPr>
          <a:xfrm>
            <a:off x="4164340" y="2555612"/>
            <a:ext cx="1415772" cy="369332"/>
          </a:xfrm>
          <a:prstGeom prst="rect">
            <a:avLst/>
          </a:prstGeom>
          <a:noFill/>
        </p:spPr>
        <p:txBody>
          <a:bodyPr wrap="none" rtlCol="0">
            <a:spAutoFit/>
          </a:bodyPr>
          <a:lstStyle/>
          <a:p>
            <a:r>
              <a:rPr lang="nl-NL" sz="1800" b="1" dirty="0">
                <a:latin typeface="Times New Roman"/>
                <a:cs typeface="Times New Roman"/>
              </a:rPr>
              <a:t>+</a:t>
            </a:r>
            <a:r>
              <a:rPr lang="nl-NL" sz="1800" b="1" dirty="0" smtClean="0">
                <a:latin typeface="Times New Roman"/>
                <a:cs typeface="Times New Roman"/>
              </a:rPr>
              <a:t>2 eenheden</a:t>
            </a:r>
            <a:endParaRPr lang="nl-NL" sz="1800" b="1" dirty="0">
              <a:latin typeface="Times New Roman"/>
              <a:cs typeface="Times New Roman"/>
            </a:endParaRPr>
          </a:p>
        </p:txBody>
      </p:sp>
      <p:sp>
        <p:nvSpPr>
          <p:cNvPr id="9" name="Tekstvak 8"/>
          <p:cNvSpPr txBox="1"/>
          <p:nvPr/>
        </p:nvSpPr>
        <p:spPr>
          <a:xfrm>
            <a:off x="6876256" y="1844824"/>
            <a:ext cx="1396536" cy="369332"/>
          </a:xfrm>
          <a:prstGeom prst="rect">
            <a:avLst/>
          </a:prstGeom>
          <a:noFill/>
        </p:spPr>
        <p:txBody>
          <a:bodyPr wrap="none" rtlCol="0">
            <a:spAutoFit/>
          </a:bodyPr>
          <a:lstStyle/>
          <a:p>
            <a:r>
              <a:rPr lang="nl-NL" sz="1800" b="1" dirty="0" smtClean="0">
                <a:latin typeface="Times New Roman"/>
                <a:cs typeface="Times New Roman"/>
              </a:rPr>
              <a:t>10 eenheden</a:t>
            </a:r>
            <a:endParaRPr lang="nl-NL" sz="1800" b="1" dirty="0">
              <a:latin typeface="Times New Roman"/>
              <a:cs typeface="Times New Roman"/>
            </a:endParaRPr>
          </a:p>
        </p:txBody>
      </p:sp>
      <p:sp>
        <p:nvSpPr>
          <p:cNvPr id="10" name="Tekstvak 9"/>
          <p:cNvSpPr txBox="1"/>
          <p:nvPr/>
        </p:nvSpPr>
        <p:spPr>
          <a:xfrm>
            <a:off x="6876256" y="2204864"/>
            <a:ext cx="1396536" cy="369332"/>
          </a:xfrm>
          <a:prstGeom prst="rect">
            <a:avLst/>
          </a:prstGeom>
          <a:noFill/>
        </p:spPr>
        <p:txBody>
          <a:bodyPr wrap="none" rtlCol="0">
            <a:spAutoFit/>
          </a:bodyPr>
          <a:lstStyle/>
          <a:p>
            <a:r>
              <a:rPr lang="nl-NL" sz="1800" b="1" dirty="0" smtClean="0">
                <a:latin typeface="Times New Roman"/>
                <a:cs typeface="Times New Roman"/>
              </a:rPr>
              <a:t>  9 eenheden</a:t>
            </a:r>
            <a:endParaRPr lang="nl-NL" sz="1800" b="1" dirty="0">
              <a:latin typeface="Times New Roman"/>
              <a:cs typeface="Times New Roman"/>
            </a:endParaRPr>
          </a:p>
        </p:txBody>
      </p:sp>
      <p:sp>
        <p:nvSpPr>
          <p:cNvPr id="11" name="Tekstvak 10"/>
          <p:cNvSpPr txBox="1"/>
          <p:nvPr/>
        </p:nvSpPr>
        <p:spPr>
          <a:xfrm>
            <a:off x="6876256" y="2564904"/>
            <a:ext cx="1249060" cy="369332"/>
          </a:xfrm>
          <a:prstGeom prst="rect">
            <a:avLst/>
          </a:prstGeom>
          <a:noFill/>
        </p:spPr>
        <p:txBody>
          <a:bodyPr wrap="none" rtlCol="0">
            <a:spAutoFit/>
          </a:bodyPr>
          <a:lstStyle/>
          <a:p>
            <a:r>
              <a:rPr lang="nl-NL" sz="1800" b="1" dirty="0" smtClean="0">
                <a:latin typeface="Times New Roman"/>
                <a:cs typeface="Times New Roman"/>
              </a:rPr>
              <a:t>+1 eenheid</a:t>
            </a:r>
            <a:endParaRPr lang="nl-NL" sz="1800" b="1" dirty="0">
              <a:latin typeface="Times New Roman"/>
              <a:cs typeface="Times New Roman"/>
            </a:endParaRPr>
          </a:p>
        </p:txBody>
      </p:sp>
      <p:sp>
        <p:nvSpPr>
          <p:cNvPr id="12" name="Tijdelijke aanduiding voor tekst 3"/>
          <p:cNvSpPr txBox="1">
            <a:spLocks/>
          </p:cNvSpPr>
          <p:nvPr/>
        </p:nvSpPr>
        <p:spPr bwMode="auto">
          <a:xfrm>
            <a:off x="179512" y="3284984"/>
            <a:ext cx="8640960" cy="1152128"/>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imes New Roman"/>
                <a:ea typeface="Times New Roman"/>
                <a:cs typeface="Times New Roman"/>
              </a:defRPr>
            </a:lvl1pPr>
            <a:lvl2pPr marL="742950" indent="-285750" algn="l" rtl="0" eaLnBrk="0" fontAlgn="base" hangingPunct="0">
              <a:spcBef>
                <a:spcPct val="20000"/>
              </a:spcBef>
              <a:spcAft>
                <a:spcPct val="0"/>
              </a:spcAft>
              <a:buChar char="–"/>
              <a:defRPr sz="2800">
                <a:solidFill>
                  <a:schemeClr val="tx1"/>
                </a:solidFill>
                <a:latin typeface="Times New Roman"/>
                <a:ea typeface="Times New Roman"/>
                <a:cs typeface="Times New Roman"/>
              </a:defRPr>
            </a:lvl2pPr>
            <a:lvl3pPr marL="1143000" indent="-228600" algn="l" rtl="0" eaLnBrk="0" fontAlgn="base" hangingPunct="0">
              <a:spcBef>
                <a:spcPct val="20000"/>
              </a:spcBef>
              <a:spcAft>
                <a:spcPct val="0"/>
              </a:spcAft>
              <a:buChar char="•"/>
              <a:defRPr sz="2400">
                <a:solidFill>
                  <a:schemeClr val="tx1"/>
                </a:solidFill>
                <a:latin typeface="Times New Roman"/>
                <a:ea typeface="Times New Roman"/>
                <a:cs typeface="Times New Roman"/>
              </a:defRPr>
            </a:lvl3pPr>
            <a:lvl4pPr marL="1600200" indent="-228600" algn="l" rtl="0" eaLnBrk="0" fontAlgn="base" hangingPunct="0">
              <a:spcBef>
                <a:spcPct val="20000"/>
              </a:spcBef>
              <a:spcAft>
                <a:spcPct val="0"/>
              </a:spcAft>
              <a:buChar char="–"/>
              <a:defRPr sz="2000">
                <a:solidFill>
                  <a:schemeClr val="tx1"/>
                </a:solidFill>
                <a:latin typeface="Times New Roman"/>
                <a:ea typeface="Times New Roman"/>
                <a:cs typeface="Times New Roman"/>
              </a:defRPr>
            </a:lvl4pPr>
            <a:lvl5pPr marL="2057400" indent="-228600" algn="l" rtl="0" eaLnBrk="0" fontAlgn="base" hangingPunct="0">
              <a:spcBef>
                <a:spcPct val="20000"/>
              </a:spcBef>
              <a:spcAft>
                <a:spcPct val="0"/>
              </a:spcAft>
              <a:buChar char="»"/>
              <a:defRPr sz="2000">
                <a:solidFill>
                  <a:schemeClr val="tx1"/>
                </a:solidFill>
                <a:latin typeface="Times New Roman"/>
                <a:ea typeface="Times New Roman"/>
                <a:cs typeface="Times New Roman"/>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nl-NL" i="1" dirty="0" smtClean="0"/>
              <a:t>De stelling van Ricardo was dat door internationale arbeidsverdeling (= elk land legt zich toe op de productie van producten die relatief goedkoop kunnen worden geproduceerd) de internationale handel zorgt voor meer </a:t>
            </a:r>
            <a:r>
              <a:rPr lang="nl-NL" i="1" smtClean="0"/>
              <a:t>productie.</a:t>
            </a:r>
          </a:p>
          <a:p>
            <a:pPr marL="0" indent="0">
              <a:buFontTx/>
              <a:buNone/>
            </a:pPr>
            <a:r>
              <a:rPr lang="nl-NL" i="1" smtClean="0"/>
              <a:t>Deze </a:t>
            </a:r>
            <a:r>
              <a:rPr lang="nl-NL" i="1" dirty="0" smtClean="0"/>
              <a:t>stelling hebben we bewezen !!!</a:t>
            </a:r>
          </a:p>
          <a:p>
            <a:pPr marL="0" indent="0">
              <a:buFontTx/>
              <a:buNone/>
            </a:pPr>
            <a:endParaRPr lang="nl-NL" dirty="0" smtClean="0"/>
          </a:p>
          <a:p>
            <a:pPr marL="0" indent="0">
              <a:buFontTx/>
              <a:buNone/>
            </a:pPr>
            <a:endParaRPr lang="nl-NL" dirty="0" smtClean="0"/>
          </a:p>
        </p:txBody>
      </p:sp>
    </p:spTree>
    <p:extLst>
      <p:ext uri="{BB962C8B-B14F-4D97-AF65-F5344CB8AC3E}">
        <p14:creationId xmlns:p14="http://schemas.microsoft.com/office/powerpoint/2010/main" val="42885995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712968" cy="980728"/>
          </a:xfrm>
        </p:spPr>
        <p:txBody>
          <a:bodyPr/>
          <a:lstStyle/>
          <a:p>
            <a:r>
              <a:rPr lang="nl-NL" dirty="0" smtClean="0"/>
              <a:t>Internationale handel</a:t>
            </a:r>
            <a:endParaRPr lang="nl-NL" dirty="0"/>
          </a:p>
        </p:txBody>
      </p:sp>
      <p:sp>
        <p:nvSpPr>
          <p:cNvPr id="4" name="Tijdelijke aanduiding voor tekst 3"/>
          <p:cNvSpPr>
            <a:spLocks noGrp="1"/>
          </p:cNvSpPr>
          <p:nvPr>
            <p:ph type="body" sz="half" idx="2"/>
          </p:nvPr>
        </p:nvSpPr>
        <p:spPr>
          <a:xfrm>
            <a:off x="179512" y="764704"/>
            <a:ext cx="8640960" cy="5544616"/>
          </a:xfrm>
        </p:spPr>
        <p:txBody>
          <a:bodyPr/>
          <a:lstStyle/>
          <a:p>
            <a:pPr marL="0" indent="0">
              <a:buNone/>
            </a:pPr>
            <a:r>
              <a:rPr lang="nl-NL" i="1" dirty="0" smtClean="0"/>
              <a:t>Vragen:</a:t>
            </a:r>
          </a:p>
          <a:p>
            <a:pPr marL="0" indent="0">
              <a:buNone/>
            </a:pPr>
            <a:r>
              <a:rPr lang="nl-NL" dirty="0" smtClean="0"/>
              <a:t>Geef </a:t>
            </a:r>
            <a:r>
              <a:rPr lang="nl-NL" dirty="0"/>
              <a:t>een verklaring waarom wij sinaasappels uit Spanje importeren en niet zelf produceren.</a:t>
            </a:r>
            <a:endParaRPr lang="en-GB" dirty="0"/>
          </a:p>
          <a:p>
            <a:pPr marL="0" indent="0">
              <a:buNone/>
            </a:pPr>
            <a:endParaRPr lang="nl-NL" dirty="0" smtClean="0"/>
          </a:p>
          <a:p>
            <a:pPr marL="0" indent="0">
              <a:buNone/>
            </a:pPr>
            <a:r>
              <a:rPr lang="nl-NL" i="1" dirty="0"/>
              <a:t>A</a:t>
            </a:r>
            <a:r>
              <a:rPr lang="nl-NL" i="1" dirty="0" smtClean="0"/>
              <a:t>ntwoord:</a:t>
            </a:r>
          </a:p>
          <a:p>
            <a:pPr marL="0" indent="0">
              <a:buNone/>
            </a:pPr>
            <a:r>
              <a:rPr lang="nl-NL" dirty="0" smtClean="0">
                <a:solidFill>
                  <a:srgbClr val="FF0000"/>
                </a:solidFill>
              </a:rPr>
              <a:t>In </a:t>
            </a:r>
            <a:r>
              <a:rPr lang="nl-NL" dirty="0">
                <a:solidFill>
                  <a:srgbClr val="FF0000"/>
                </a:solidFill>
              </a:rPr>
              <a:t>Nederland schijnt de zon onvoldoende om sinaasappels rendabel te kunnen produceren. Als wij </a:t>
            </a:r>
            <a:r>
              <a:rPr lang="nl-NL" dirty="0" smtClean="0">
                <a:solidFill>
                  <a:srgbClr val="FF0000"/>
                </a:solidFill>
              </a:rPr>
              <a:t>ze zouden </a:t>
            </a:r>
            <a:r>
              <a:rPr lang="nl-NL" dirty="0">
                <a:solidFill>
                  <a:srgbClr val="FF0000"/>
                </a:solidFill>
              </a:rPr>
              <a:t>produceren </a:t>
            </a:r>
            <a:r>
              <a:rPr lang="nl-NL" dirty="0" smtClean="0">
                <a:solidFill>
                  <a:srgbClr val="FF0000"/>
                </a:solidFill>
              </a:rPr>
              <a:t>zullen we hoge </a:t>
            </a:r>
            <a:r>
              <a:rPr lang="nl-NL" dirty="0">
                <a:solidFill>
                  <a:srgbClr val="FF0000"/>
                </a:solidFill>
              </a:rPr>
              <a:t>kosten moeten maken om ze bijvoorbeeld in verwarmde glazen kassen te telen.</a:t>
            </a:r>
            <a:endParaRPr lang="en-GB" dirty="0">
              <a:solidFill>
                <a:srgbClr val="FF0000"/>
              </a:solidFill>
            </a:endParaRPr>
          </a:p>
          <a:p>
            <a:pPr marL="0" indent="0">
              <a:buNone/>
            </a:pPr>
            <a:endParaRPr lang="nl-NL" i="1" dirty="0" smtClean="0"/>
          </a:p>
          <a:p>
            <a:pPr marL="0" indent="0">
              <a:buNone/>
            </a:pPr>
            <a:endParaRPr lang="nl-NL" dirty="0" smtClean="0"/>
          </a:p>
          <a:p>
            <a:pPr marL="0" indent="0">
              <a:buNone/>
            </a:pPr>
            <a:endParaRPr lang="nl-NL" dirty="0" smtClean="0"/>
          </a:p>
        </p:txBody>
      </p:sp>
    </p:spTree>
    <p:extLst>
      <p:ext uri="{BB962C8B-B14F-4D97-AF65-F5344CB8AC3E}">
        <p14:creationId xmlns:p14="http://schemas.microsoft.com/office/powerpoint/2010/main" val="24724689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712968" cy="980728"/>
          </a:xfrm>
        </p:spPr>
        <p:txBody>
          <a:bodyPr/>
          <a:lstStyle/>
          <a:p>
            <a:r>
              <a:rPr lang="nl-NL" dirty="0" smtClean="0"/>
              <a:t>Internationale handel</a:t>
            </a:r>
            <a:endParaRPr lang="nl-NL" dirty="0"/>
          </a:p>
        </p:txBody>
      </p:sp>
      <p:sp>
        <p:nvSpPr>
          <p:cNvPr id="4" name="Tijdelijke aanduiding voor tekst 3"/>
          <p:cNvSpPr>
            <a:spLocks noGrp="1"/>
          </p:cNvSpPr>
          <p:nvPr>
            <p:ph type="body" sz="half" idx="2"/>
          </p:nvPr>
        </p:nvSpPr>
        <p:spPr>
          <a:xfrm>
            <a:off x="179512" y="764704"/>
            <a:ext cx="8640960" cy="5544616"/>
          </a:xfrm>
        </p:spPr>
        <p:txBody>
          <a:bodyPr/>
          <a:lstStyle/>
          <a:p>
            <a:pPr marL="0" indent="0">
              <a:buNone/>
            </a:pPr>
            <a:r>
              <a:rPr lang="nl-NL" i="1" dirty="0" smtClean="0"/>
              <a:t>Vragen:</a:t>
            </a:r>
          </a:p>
          <a:p>
            <a:pPr marL="0" indent="0">
              <a:buNone/>
            </a:pPr>
            <a:r>
              <a:rPr lang="nl-NL" dirty="0"/>
              <a:t>Geef een verklaring waarom Spanje elektronicaproducten zoals een TV in Nederland koopt.</a:t>
            </a:r>
            <a:endParaRPr lang="en-GB" dirty="0"/>
          </a:p>
          <a:p>
            <a:pPr marL="0" indent="0">
              <a:buNone/>
            </a:pPr>
            <a:endParaRPr lang="nl-NL" dirty="0" smtClean="0"/>
          </a:p>
          <a:p>
            <a:pPr marL="0" indent="0">
              <a:buNone/>
            </a:pPr>
            <a:r>
              <a:rPr lang="nl-NL" i="1" dirty="0"/>
              <a:t>A</a:t>
            </a:r>
            <a:r>
              <a:rPr lang="nl-NL" i="1" dirty="0" smtClean="0"/>
              <a:t>ntwoord:</a:t>
            </a:r>
          </a:p>
          <a:p>
            <a:pPr marL="0" indent="0">
              <a:buNone/>
            </a:pPr>
            <a:r>
              <a:rPr lang="nl-NL" dirty="0">
                <a:solidFill>
                  <a:srgbClr val="FF0000"/>
                </a:solidFill>
              </a:rPr>
              <a:t>Spanje bezit onvoldoende technische kennis. Als ze dergelijke producten willen maken moeten ze eerst deze technische kennis kopen. Dat maakt de productie weer veel te duur.</a:t>
            </a:r>
            <a:endParaRPr lang="en-GB" dirty="0">
              <a:solidFill>
                <a:srgbClr val="FF0000"/>
              </a:solidFill>
            </a:endParaRPr>
          </a:p>
          <a:p>
            <a:pPr marL="0" indent="0">
              <a:buNone/>
            </a:pPr>
            <a:endParaRPr lang="nl-NL" i="1" dirty="0" smtClean="0"/>
          </a:p>
          <a:p>
            <a:pPr marL="0" indent="0">
              <a:buNone/>
            </a:pPr>
            <a:endParaRPr lang="nl-NL" dirty="0" smtClean="0"/>
          </a:p>
          <a:p>
            <a:pPr marL="0" indent="0">
              <a:buNone/>
            </a:pPr>
            <a:endParaRPr lang="nl-NL" dirty="0" smtClean="0"/>
          </a:p>
        </p:txBody>
      </p:sp>
    </p:spTree>
    <p:extLst>
      <p:ext uri="{BB962C8B-B14F-4D97-AF65-F5344CB8AC3E}">
        <p14:creationId xmlns:p14="http://schemas.microsoft.com/office/powerpoint/2010/main" val="9610793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712968" cy="980728"/>
          </a:xfrm>
        </p:spPr>
        <p:txBody>
          <a:bodyPr/>
          <a:lstStyle/>
          <a:p>
            <a:r>
              <a:rPr lang="nl-NL" dirty="0" smtClean="0"/>
              <a:t>Internationale handel</a:t>
            </a:r>
            <a:endParaRPr lang="nl-NL" dirty="0"/>
          </a:p>
        </p:txBody>
      </p:sp>
      <p:sp>
        <p:nvSpPr>
          <p:cNvPr id="4" name="Tijdelijke aanduiding voor tekst 3"/>
          <p:cNvSpPr>
            <a:spLocks noGrp="1"/>
          </p:cNvSpPr>
          <p:nvPr>
            <p:ph type="body" sz="half" idx="2"/>
          </p:nvPr>
        </p:nvSpPr>
        <p:spPr>
          <a:xfrm>
            <a:off x="179512" y="764704"/>
            <a:ext cx="8640960" cy="5544616"/>
          </a:xfrm>
        </p:spPr>
        <p:txBody>
          <a:bodyPr/>
          <a:lstStyle/>
          <a:p>
            <a:pPr marL="0" indent="0">
              <a:buNone/>
            </a:pPr>
            <a:r>
              <a:rPr lang="nl-NL" i="1" dirty="0" smtClean="0"/>
              <a:t>Vragen:</a:t>
            </a:r>
          </a:p>
          <a:p>
            <a:pPr marL="0" indent="0">
              <a:buNone/>
            </a:pPr>
            <a:r>
              <a:rPr lang="nl-NL" dirty="0"/>
              <a:t>Volgens de wet van Ricardo (de wet van de comparatieve kosten) gaan prijzen dalen. Verklaar dit!</a:t>
            </a:r>
            <a:endParaRPr lang="en-GB" dirty="0"/>
          </a:p>
          <a:p>
            <a:pPr marL="0" indent="0">
              <a:buNone/>
            </a:pPr>
            <a:endParaRPr lang="nl-NL" dirty="0" smtClean="0"/>
          </a:p>
          <a:p>
            <a:pPr marL="0" indent="0">
              <a:buNone/>
            </a:pPr>
            <a:r>
              <a:rPr lang="nl-NL" i="1" dirty="0"/>
              <a:t>A</a:t>
            </a:r>
            <a:r>
              <a:rPr lang="nl-NL" i="1" dirty="0" smtClean="0"/>
              <a:t>ntwoord:</a:t>
            </a:r>
          </a:p>
          <a:p>
            <a:pPr marL="0" indent="0">
              <a:buNone/>
            </a:pPr>
            <a:r>
              <a:rPr lang="nl-NL" dirty="0">
                <a:solidFill>
                  <a:srgbClr val="FF0000"/>
                </a:solidFill>
              </a:rPr>
              <a:t>Doordat landen zich gaan toeleggen op de productie van goederen die ze relatief goedkoop kunnen produceren wordt er meer geproduceerd. Een groter aanbod zorgt bij gelijk blijvende vraag voor dalende prijzen.</a:t>
            </a:r>
            <a:endParaRPr lang="en-GB" dirty="0">
              <a:solidFill>
                <a:srgbClr val="FF0000"/>
              </a:solidFill>
            </a:endParaRPr>
          </a:p>
          <a:p>
            <a:pPr marL="0" indent="0">
              <a:buNone/>
            </a:pPr>
            <a:endParaRPr lang="nl-NL" i="1" dirty="0" smtClean="0"/>
          </a:p>
          <a:p>
            <a:pPr marL="0" indent="0">
              <a:buNone/>
            </a:pPr>
            <a:endParaRPr lang="nl-NL" dirty="0" smtClean="0"/>
          </a:p>
          <a:p>
            <a:pPr marL="0" indent="0">
              <a:buNone/>
            </a:pPr>
            <a:endParaRPr lang="nl-NL" dirty="0" smtClean="0"/>
          </a:p>
        </p:txBody>
      </p:sp>
    </p:spTree>
    <p:extLst>
      <p:ext uri="{BB962C8B-B14F-4D97-AF65-F5344CB8AC3E}">
        <p14:creationId xmlns:p14="http://schemas.microsoft.com/office/powerpoint/2010/main" val="33883103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7504" y="4800600"/>
            <a:ext cx="8928992" cy="1143000"/>
          </a:xfrm>
        </p:spPr>
        <p:txBody>
          <a:bodyPr/>
          <a:lstStyle/>
          <a:p>
            <a:pPr eaLnBrk="1" hangingPunct="1"/>
            <a:r>
              <a:rPr lang="nl-NL" sz="4000" dirty="0" smtClean="0"/>
              <a:t>Internationale handel</a:t>
            </a:r>
            <a:endParaRPr lang="nl-NL" sz="4000" dirty="0"/>
          </a:p>
        </p:txBody>
      </p:sp>
      <p:sp>
        <p:nvSpPr>
          <p:cNvPr id="5125" name="Rectangle 5"/>
          <p:cNvSpPr>
            <a:spLocks noChangeArrowheads="1"/>
          </p:cNvSpPr>
          <p:nvPr/>
        </p:nvSpPr>
        <p:spPr bwMode="auto">
          <a:xfrm>
            <a:off x="3995936" y="6021288"/>
            <a:ext cx="110769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nl-NL" sz="2400" dirty="0" smtClean="0">
                <a:solidFill>
                  <a:srgbClr val="ED181E"/>
                </a:solidFill>
                <a:latin typeface="Times New Roman"/>
                <a:ea typeface="Times New Roman"/>
                <a:cs typeface="Times New Roman"/>
              </a:rPr>
              <a:t>EINDE</a:t>
            </a:r>
            <a:endParaRPr lang="nl-NL" sz="2400" dirty="0">
              <a:latin typeface="Times New Roman"/>
              <a:ea typeface="Times New Roman"/>
              <a:cs typeface="Times New Roman"/>
            </a:endParaRP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019300"/>
            <a:ext cx="7620000" cy="2337424"/>
          </a:xfrm>
          <a:prstGeom prst="rect">
            <a:avLst/>
          </a:prstGeom>
        </p:spPr>
      </p:pic>
    </p:spTree>
    <p:extLst>
      <p:ext uri="{BB962C8B-B14F-4D97-AF65-F5344CB8AC3E}">
        <p14:creationId xmlns:p14="http://schemas.microsoft.com/office/powerpoint/2010/main" val="1260714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par>
                          <p:cTn id="8" fill="hold" nodeType="afterGroup">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5125">
                                            <p:txEl>
                                              <p:pRg st="0" end="0"/>
                                            </p:txEl>
                                          </p:spTgt>
                                        </p:tgtEl>
                                        <p:attrNameLst>
                                          <p:attrName>style.visibility</p:attrName>
                                        </p:attrNameLst>
                                      </p:cBhvr>
                                      <p:to>
                                        <p:strVal val="visible"/>
                                      </p:to>
                                    </p:set>
                                    <p:animEffect transition="in" filter="dissolve">
                                      <p:cBhvr>
                                        <p:cTn id="11" dur="500"/>
                                        <p:tgtEl>
                                          <p:spTgt spid="51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5" grpId="0" build="p" autoUpdateAnimBg="0" advAuto="100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712968" cy="980728"/>
          </a:xfrm>
        </p:spPr>
        <p:txBody>
          <a:bodyPr/>
          <a:lstStyle/>
          <a:p>
            <a:r>
              <a:rPr lang="nl-NL" dirty="0" smtClean="0"/>
              <a:t>Internationale handel</a:t>
            </a:r>
            <a:endParaRPr lang="nl-NL" dirty="0"/>
          </a:p>
        </p:txBody>
      </p:sp>
      <p:sp>
        <p:nvSpPr>
          <p:cNvPr id="4" name="Tijdelijke aanduiding voor tekst 3"/>
          <p:cNvSpPr>
            <a:spLocks noGrp="1"/>
          </p:cNvSpPr>
          <p:nvPr>
            <p:ph type="body" sz="half" idx="2"/>
          </p:nvPr>
        </p:nvSpPr>
        <p:spPr>
          <a:xfrm>
            <a:off x="179512" y="1268760"/>
            <a:ext cx="8640960" cy="5184576"/>
          </a:xfrm>
        </p:spPr>
        <p:txBody>
          <a:bodyPr/>
          <a:lstStyle/>
          <a:p>
            <a:pPr marL="0" indent="0">
              <a:buNone/>
            </a:pPr>
            <a:r>
              <a:rPr lang="nl-NL" dirty="0"/>
              <a:t>Wellicht is het je nooit bewust opgevallen maar als je er op gaat letten dan zie je bij het boodschappen doen, dat veel producten die wij dagelijks kopen uit het buitenland komen.</a:t>
            </a:r>
            <a:endParaRPr lang="en-GB" dirty="0"/>
          </a:p>
          <a:p>
            <a:pPr marL="0" indent="0">
              <a:buNone/>
            </a:pPr>
            <a:endParaRPr lang="nl-NL" dirty="0" smtClean="0"/>
          </a:p>
          <a:p>
            <a:pPr marL="0" indent="0">
              <a:buNone/>
            </a:pPr>
            <a:endParaRPr lang="nl-NL" dirty="0"/>
          </a:p>
          <a:p>
            <a:pPr marL="0" indent="0">
              <a:buNone/>
            </a:pPr>
            <a:endParaRPr lang="nl-NL" dirty="0"/>
          </a:p>
        </p:txBody>
      </p:sp>
    </p:spTree>
    <p:extLst>
      <p:ext uri="{BB962C8B-B14F-4D97-AF65-F5344CB8AC3E}">
        <p14:creationId xmlns:p14="http://schemas.microsoft.com/office/powerpoint/2010/main" val="16156384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712968" cy="980728"/>
          </a:xfrm>
        </p:spPr>
        <p:txBody>
          <a:bodyPr/>
          <a:lstStyle/>
          <a:p>
            <a:r>
              <a:rPr lang="nl-NL" dirty="0" smtClean="0"/>
              <a:t>Internationale handel</a:t>
            </a:r>
            <a:endParaRPr lang="nl-NL" dirty="0"/>
          </a:p>
        </p:txBody>
      </p:sp>
      <p:sp>
        <p:nvSpPr>
          <p:cNvPr id="4" name="Tijdelijke aanduiding voor tekst 3"/>
          <p:cNvSpPr>
            <a:spLocks noGrp="1"/>
          </p:cNvSpPr>
          <p:nvPr>
            <p:ph type="body" sz="half" idx="2"/>
          </p:nvPr>
        </p:nvSpPr>
        <p:spPr>
          <a:xfrm>
            <a:off x="179512" y="1268760"/>
            <a:ext cx="8640960" cy="5184576"/>
          </a:xfrm>
        </p:spPr>
        <p:txBody>
          <a:bodyPr/>
          <a:lstStyle/>
          <a:p>
            <a:pPr marL="0" indent="0">
              <a:buNone/>
            </a:pPr>
            <a:r>
              <a:rPr lang="nl-NL" dirty="0"/>
              <a:t>Het zal je niet verbazen dat het netje sinaasappelen dat je in je winkelwagen legt uit Spanje komt. </a:t>
            </a:r>
            <a:endParaRPr lang="nl-NL" dirty="0" smtClean="0"/>
          </a:p>
          <a:p>
            <a:pPr marL="0" indent="0">
              <a:buNone/>
            </a:pPr>
            <a:endParaRPr lang="nl-NL" dirty="0"/>
          </a:p>
          <a:p>
            <a:pPr marL="0" indent="0">
              <a:buNone/>
            </a:pPr>
            <a:endParaRPr lang="nl-NL" dirty="0"/>
          </a:p>
        </p:txBody>
      </p:sp>
      <p:pic>
        <p:nvPicPr>
          <p:cNvPr id="5" name="Afbeelding 4" descr="Macintosh SSD:Users:Perry:Downloads:dsc06694.jpg"/>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470798"/>
            <a:ext cx="5688632" cy="4270570"/>
          </a:xfrm>
          <a:prstGeom prst="rect">
            <a:avLst/>
          </a:prstGeom>
          <a:noFill/>
          <a:ln>
            <a:noFill/>
          </a:ln>
        </p:spPr>
      </p:pic>
    </p:spTree>
    <p:extLst>
      <p:ext uri="{BB962C8B-B14F-4D97-AF65-F5344CB8AC3E}">
        <p14:creationId xmlns:p14="http://schemas.microsoft.com/office/powerpoint/2010/main" val="4540503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712968" cy="980728"/>
          </a:xfrm>
        </p:spPr>
        <p:txBody>
          <a:bodyPr/>
          <a:lstStyle/>
          <a:p>
            <a:r>
              <a:rPr lang="nl-NL" dirty="0" smtClean="0"/>
              <a:t>Internationale handel</a:t>
            </a:r>
            <a:endParaRPr lang="nl-NL" dirty="0"/>
          </a:p>
        </p:txBody>
      </p:sp>
      <p:sp>
        <p:nvSpPr>
          <p:cNvPr id="4" name="Tijdelijke aanduiding voor tekst 3"/>
          <p:cNvSpPr>
            <a:spLocks noGrp="1"/>
          </p:cNvSpPr>
          <p:nvPr>
            <p:ph type="body" sz="half" idx="2"/>
          </p:nvPr>
        </p:nvSpPr>
        <p:spPr>
          <a:xfrm>
            <a:off x="179512" y="1268760"/>
            <a:ext cx="8784976" cy="5184576"/>
          </a:xfrm>
        </p:spPr>
        <p:txBody>
          <a:bodyPr/>
          <a:lstStyle/>
          <a:p>
            <a:pPr marL="0" indent="0">
              <a:buNone/>
            </a:pPr>
            <a:r>
              <a:rPr lang="nl-NL" dirty="0"/>
              <a:t>Evenmin zal het je tijdens je vakantie verbazen dat de tv </a:t>
            </a:r>
            <a:r>
              <a:rPr lang="nl-NL" dirty="0" smtClean="0"/>
              <a:t>in je </a:t>
            </a:r>
            <a:r>
              <a:rPr lang="nl-NL" dirty="0"/>
              <a:t>hotelkamer in het Spaanse </a:t>
            </a:r>
            <a:r>
              <a:rPr lang="nl-NL" dirty="0" smtClean="0"/>
              <a:t>‘</a:t>
            </a:r>
            <a:r>
              <a:rPr lang="nl-NL" dirty="0" err="1" smtClean="0"/>
              <a:t>Loret</a:t>
            </a:r>
            <a:r>
              <a:rPr lang="nl-NL" dirty="0" smtClean="0"/>
              <a:t> </a:t>
            </a:r>
            <a:r>
              <a:rPr lang="nl-NL" dirty="0"/>
              <a:t>de </a:t>
            </a:r>
            <a:r>
              <a:rPr lang="nl-NL" dirty="0" smtClean="0"/>
              <a:t>Mar’ </a:t>
            </a:r>
            <a:r>
              <a:rPr lang="nl-NL" dirty="0"/>
              <a:t>van het merk Philips is. </a:t>
            </a:r>
            <a:endParaRPr lang="nl-NL" dirty="0" smtClean="0"/>
          </a:p>
        </p:txBody>
      </p:sp>
      <p:pic>
        <p:nvPicPr>
          <p:cNvPr id="5" name="Afbeelding 4" descr="Macintosh SSD:Users:Perry:Downloads:m1574687pp_LCD-TV-PHILIPS-32PFL5605H-1440.jpg"/>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789961"/>
            <a:ext cx="5328592" cy="3879399"/>
          </a:xfrm>
          <a:prstGeom prst="rect">
            <a:avLst/>
          </a:prstGeom>
          <a:noFill/>
          <a:ln>
            <a:noFill/>
          </a:ln>
        </p:spPr>
      </p:pic>
    </p:spTree>
    <p:extLst>
      <p:ext uri="{BB962C8B-B14F-4D97-AF65-F5344CB8AC3E}">
        <p14:creationId xmlns:p14="http://schemas.microsoft.com/office/powerpoint/2010/main" val="34297343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712968" cy="980728"/>
          </a:xfrm>
        </p:spPr>
        <p:txBody>
          <a:bodyPr/>
          <a:lstStyle/>
          <a:p>
            <a:r>
              <a:rPr lang="nl-NL" dirty="0" smtClean="0"/>
              <a:t>Internationale handel</a:t>
            </a:r>
            <a:endParaRPr lang="nl-NL" dirty="0"/>
          </a:p>
        </p:txBody>
      </p:sp>
      <p:sp>
        <p:nvSpPr>
          <p:cNvPr id="4" name="Tijdelijke aanduiding voor tekst 3"/>
          <p:cNvSpPr>
            <a:spLocks noGrp="1"/>
          </p:cNvSpPr>
          <p:nvPr>
            <p:ph type="body" sz="half" idx="2"/>
          </p:nvPr>
        </p:nvSpPr>
        <p:spPr>
          <a:xfrm>
            <a:off x="179512" y="1268760"/>
            <a:ext cx="8640960" cy="5472608"/>
          </a:xfrm>
        </p:spPr>
        <p:txBody>
          <a:bodyPr/>
          <a:lstStyle/>
          <a:p>
            <a:pPr marL="0" indent="0">
              <a:buNone/>
            </a:pPr>
            <a:r>
              <a:rPr lang="nl-NL" dirty="0"/>
              <a:t>Dit is slechts één voorbeeld van internationale ruil en arbeidsverdeling. Achter deze internationale handel gaan economische krachten schuil. </a:t>
            </a:r>
            <a:endParaRPr lang="nl-NL" dirty="0" smtClean="0"/>
          </a:p>
          <a:p>
            <a:pPr marL="0" indent="0">
              <a:buNone/>
            </a:pPr>
            <a:endParaRPr lang="nl-NL" dirty="0" smtClean="0"/>
          </a:p>
          <a:p>
            <a:pPr marL="0" indent="0">
              <a:buNone/>
            </a:pPr>
            <a:r>
              <a:rPr lang="nl-NL" dirty="0" smtClean="0"/>
              <a:t>			De </a:t>
            </a:r>
            <a:r>
              <a:rPr lang="nl-NL" dirty="0"/>
              <a:t>econoom </a:t>
            </a:r>
            <a:r>
              <a:rPr lang="nl-NL" b="1" dirty="0" smtClean="0"/>
              <a:t>David Ricardo </a:t>
            </a:r>
            <a:r>
              <a:rPr lang="nl-NL" dirty="0" smtClean="0"/>
              <a:t>			 	(</a:t>
            </a:r>
            <a:r>
              <a:rPr lang="nl-NL" dirty="0"/>
              <a:t>1772-1823) </a:t>
            </a:r>
            <a:r>
              <a:rPr lang="nl-NL" dirty="0" smtClean="0"/>
              <a:t>heeft </a:t>
            </a:r>
            <a:r>
              <a:rPr lang="nl-NL" dirty="0"/>
              <a:t>zich in het </a:t>
            </a:r>
            <a:r>
              <a:rPr lang="nl-NL" dirty="0" smtClean="0"/>
              <a:t>			 	verleden </a:t>
            </a:r>
            <a:r>
              <a:rPr lang="nl-NL" dirty="0"/>
              <a:t>met deze </a:t>
            </a:r>
            <a:r>
              <a:rPr lang="nl-NL" dirty="0" smtClean="0"/>
              <a:t>materie </a:t>
            </a:r>
            <a:r>
              <a:rPr lang="nl-NL" dirty="0"/>
              <a:t>bezig </a:t>
            </a:r>
            <a:r>
              <a:rPr lang="nl-NL" dirty="0" smtClean="0"/>
              <a:t> 				gehouden </a:t>
            </a:r>
            <a:r>
              <a:rPr lang="nl-NL" dirty="0"/>
              <a:t>en heeft </a:t>
            </a:r>
            <a:r>
              <a:rPr lang="nl-NL" dirty="0" smtClean="0"/>
              <a:t>hierover </a:t>
            </a:r>
            <a:r>
              <a:rPr lang="nl-NL" dirty="0"/>
              <a:t>een </a:t>
            </a:r>
            <a:r>
              <a:rPr lang="nl-NL" dirty="0" smtClean="0"/>
              <a:t> 			 	wet geformuleerd:</a:t>
            </a:r>
          </a:p>
          <a:p>
            <a:pPr marL="0" indent="0">
              <a:buNone/>
            </a:pPr>
            <a:endParaRPr lang="en-GB" dirty="0"/>
          </a:p>
        </p:txBody>
      </p:sp>
      <p:pic>
        <p:nvPicPr>
          <p:cNvPr id="3" name="Afbeelding 2"/>
          <p:cNvPicPr>
            <a:picLocks noChangeAspect="1"/>
          </p:cNvPicPr>
          <p:nvPr/>
        </p:nvPicPr>
        <p:blipFill>
          <a:blip r:embed="rId2"/>
          <a:stretch>
            <a:fillRect/>
          </a:stretch>
        </p:blipFill>
        <p:spPr>
          <a:xfrm>
            <a:off x="267544" y="3356992"/>
            <a:ext cx="2520280" cy="2644738"/>
          </a:xfrm>
          <a:prstGeom prst="rect">
            <a:avLst/>
          </a:prstGeom>
        </p:spPr>
      </p:pic>
    </p:spTree>
    <p:extLst>
      <p:ext uri="{BB962C8B-B14F-4D97-AF65-F5344CB8AC3E}">
        <p14:creationId xmlns:p14="http://schemas.microsoft.com/office/powerpoint/2010/main" val="35367786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par>
                                <p:cTn id="14" presetID="2" presetClass="entr" presetSubtype="4"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additive="base">
                                        <p:cTn id="1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712968" cy="980728"/>
          </a:xfrm>
        </p:spPr>
        <p:txBody>
          <a:bodyPr/>
          <a:lstStyle/>
          <a:p>
            <a:r>
              <a:rPr lang="nl-NL" dirty="0" smtClean="0"/>
              <a:t>Internationale handel</a:t>
            </a:r>
            <a:endParaRPr lang="nl-NL" dirty="0"/>
          </a:p>
        </p:txBody>
      </p:sp>
      <p:sp>
        <p:nvSpPr>
          <p:cNvPr id="4" name="Tijdelijke aanduiding voor tekst 3"/>
          <p:cNvSpPr>
            <a:spLocks noGrp="1"/>
          </p:cNvSpPr>
          <p:nvPr>
            <p:ph type="body" sz="half" idx="2"/>
          </p:nvPr>
        </p:nvSpPr>
        <p:spPr>
          <a:xfrm>
            <a:off x="2915816" y="1556792"/>
            <a:ext cx="5904656" cy="1296144"/>
          </a:xfrm>
        </p:spPr>
        <p:txBody>
          <a:bodyPr/>
          <a:lstStyle/>
          <a:p>
            <a:pPr marL="0" indent="0" algn="ctr">
              <a:buNone/>
            </a:pPr>
            <a:r>
              <a:rPr lang="nl-NL" b="1" dirty="0">
                <a:solidFill>
                  <a:srgbClr val="FF0000"/>
                </a:solidFill>
              </a:rPr>
              <a:t>Wet van de comparatieve kosten</a:t>
            </a:r>
            <a:r>
              <a:rPr lang="nl-NL" i="1" dirty="0">
                <a:solidFill>
                  <a:srgbClr val="FF0000"/>
                </a:solidFill>
              </a:rPr>
              <a:t> </a:t>
            </a:r>
            <a:endParaRPr lang="nl-NL" i="1" dirty="0" smtClean="0">
              <a:solidFill>
                <a:srgbClr val="FF0000"/>
              </a:solidFill>
            </a:endParaRPr>
          </a:p>
          <a:p>
            <a:pPr marL="0" indent="0" algn="ctr">
              <a:buNone/>
            </a:pPr>
            <a:r>
              <a:rPr lang="nl-NL" i="1" dirty="0" smtClean="0"/>
              <a:t>(</a:t>
            </a:r>
            <a:r>
              <a:rPr lang="nl-NL" i="1" dirty="0"/>
              <a:t>= Wet van Ricardo</a:t>
            </a:r>
            <a:r>
              <a:rPr lang="nl-NL" i="1" dirty="0" smtClean="0"/>
              <a:t>)</a:t>
            </a:r>
            <a:endParaRPr lang="en-GB" dirty="0"/>
          </a:p>
          <a:p>
            <a:pPr marL="0" indent="0">
              <a:buNone/>
            </a:pPr>
            <a:endParaRPr lang="nl-NL" dirty="0" smtClean="0"/>
          </a:p>
          <a:p>
            <a:pPr marL="0" indent="0">
              <a:buNone/>
            </a:pPr>
            <a:endParaRPr lang="en-GB" dirty="0"/>
          </a:p>
        </p:txBody>
      </p:sp>
      <p:pic>
        <p:nvPicPr>
          <p:cNvPr id="9" name="Afbeelding 8"/>
          <p:cNvPicPr>
            <a:picLocks noChangeAspect="1"/>
          </p:cNvPicPr>
          <p:nvPr/>
        </p:nvPicPr>
        <p:blipFill>
          <a:blip r:embed="rId2"/>
          <a:stretch>
            <a:fillRect/>
          </a:stretch>
        </p:blipFill>
        <p:spPr>
          <a:xfrm>
            <a:off x="251520" y="3376550"/>
            <a:ext cx="2520280" cy="2644738"/>
          </a:xfrm>
          <a:prstGeom prst="rect">
            <a:avLst/>
          </a:prstGeom>
        </p:spPr>
      </p:pic>
      <p:sp>
        <p:nvSpPr>
          <p:cNvPr id="8" name="Toelichting met afgeronde rechthoek 7"/>
          <p:cNvSpPr/>
          <p:nvPr/>
        </p:nvSpPr>
        <p:spPr bwMode="auto">
          <a:xfrm>
            <a:off x="3059832" y="3140968"/>
            <a:ext cx="5832648" cy="3384376"/>
          </a:xfrm>
          <a:prstGeom prst="wedgeRoundRectCallout">
            <a:avLst>
              <a:gd name="adj1" fmla="val -62331"/>
              <a:gd name="adj2" fmla="val -12970"/>
              <a:gd name="adj3" fmla="val 16667"/>
            </a:avLst>
          </a:prstGeom>
          <a:solidFill>
            <a:srgbClr val="FFFFFF"/>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lgn="ctr">
              <a:buNone/>
            </a:pPr>
            <a:r>
              <a:rPr lang="nl-NL" dirty="0">
                <a:latin typeface="Times New Roman"/>
              </a:rPr>
              <a:t>Als ieder land zich specialiseert in de productie van die goederen die relatief goedkoop kunnen worden geproduceerd, wordt er meer geproduceerd </a:t>
            </a:r>
            <a:r>
              <a:rPr lang="nl-NL" dirty="0" smtClean="0">
                <a:latin typeface="Times New Roman"/>
              </a:rPr>
              <a:t>(tegen </a:t>
            </a:r>
            <a:r>
              <a:rPr lang="nl-NL" dirty="0">
                <a:latin typeface="Times New Roman"/>
              </a:rPr>
              <a:t>lagere </a:t>
            </a:r>
            <a:r>
              <a:rPr lang="nl-NL" dirty="0" smtClean="0">
                <a:latin typeface="Times New Roman"/>
              </a:rPr>
              <a:t>prijzen) </a:t>
            </a:r>
            <a:r>
              <a:rPr lang="nl-NL" dirty="0">
                <a:latin typeface="Times New Roman"/>
              </a:rPr>
              <a:t>en wordt de wereldhandel gestimuleerd.</a:t>
            </a:r>
            <a:endParaRPr lang="en-GB" dirty="0">
              <a:latin typeface="Times New Roman"/>
            </a:endParaRPr>
          </a:p>
        </p:txBody>
      </p:sp>
    </p:spTree>
    <p:extLst>
      <p:ext uri="{BB962C8B-B14F-4D97-AF65-F5344CB8AC3E}">
        <p14:creationId xmlns:p14="http://schemas.microsoft.com/office/powerpoint/2010/main" val="38860639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712968" cy="980728"/>
          </a:xfrm>
        </p:spPr>
        <p:txBody>
          <a:bodyPr/>
          <a:lstStyle/>
          <a:p>
            <a:r>
              <a:rPr lang="nl-NL" dirty="0" smtClean="0"/>
              <a:t>Internationale handel</a:t>
            </a:r>
            <a:endParaRPr lang="nl-NL" dirty="0"/>
          </a:p>
        </p:txBody>
      </p:sp>
      <p:sp>
        <p:nvSpPr>
          <p:cNvPr id="4" name="Tijdelijke aanduiding voor tekst 3"/>
          <p:cNvSpPr>
            <a:spLocks noGrp="1"/>
          </p:cNvSpPr>
          <p:nvPr>
            <p:ph type="body" sz="half" idx="2"/>
          </p:nvPr>
        </p:nvSpPr>
        <p:spPr>
          <a:xfrm>
            <a:off x="179512" y="908720"/>
            <a:ext cx="8640960" cy="5832648"/>
          </a:xfrm>
        </p:spPr>
        <p:txBody>
          <a:bodyPr/>
          <a:lstStyle/>
          <a:p>
            <a:pPr marL="0" indent="0">
              <a:buNone/>
            </a:pPr>
            <a:r>
              <a:rPr lang="nl-NL" dirty="0"/>
              <a:t>De theorie van Ricardo kan het beste worden uitgelegd (én worden bewezen) met een </a:t>
            </a:r>
            <a:r>
              <a:rPr lang="nl-NL" dirty="0" smtClean="0"/>
              <a:t>voorbeeld</a:t>
            </a:r>
            <a:r>
              <a:rPr lang="nl-NL" dirty="0"/>
              <a:t>:</a:t>
            </a:r>
            <a:endParaRPr lang="en-GB" dirty="0"/>
          </a:p>
          <a:p>
            <a:pPr marL="0" indent="0">
              <a:buNone/>
            </a:pPr>
            <a:endParaRPr lang="nl-NL" dirty="0" smtClean="0"/>
          </a:p>
          <a:p>
            <a:pPr marL="0" indent="0">
              <a:buNone/>
            </a:pPr>
            <a:r>
              <a:rPr lang="nl-NL" dirty="0" smtClean="0"/>
              <a:t>We </a:t>
            </a:r>
            <a:r>
              <a:rPr lang="nl-NL" dirty="0"/>
              <a:t>bekijken Italië en Nederland die beide tomaten en schoenen produceren. In onderstaande tabel staan de arbeidsuren (m.a.w. de kosten) die nodig zijn voor de productie van een </a:t>
            </a:r>
            <a:r>
              <a:rPr lang="nl-NL" dirty="0" smtClean="0"/>
              <a:t>standaardeenheid.</a:t>
            </a:r>
            <a:endParaRPr lang="en-GB" dirty="0"/>
          </a:p>
          <a:p>
            <a:pPr marL="0" indent="0">
              <a:buNone/>
            </a:pPr>
            <a:endParaRPr lang="en-GB" dirty="0"/>
          </a:p>
        </p:txBody>
      </p:sp>
      <p:graphicFrame>
        <p:nvGraphicFramePr>
          <p:cNvPr id="5" name="Tabel 4"/>
          <p:cNvGraphicFramePr>
            <a:graphicFrameLocks noGrp="1"/>
          </p:cNvGraphicFramePr>
          <p:nvPr>
            <p:extLst>
              <p:ext uri="{D42A27DB-BD31-4B8C-83A1-F6EECF244321}">
                <p14:modId xmlns:p14="http://schemas.microsoft.com/office/powerpoint/2010/main" val="2490716037"/>
              </p:ext>
            </p:extLst>
          </p:nvPr>
        </p:nvGraphicFramePr>
        <p:xfrm>
          <a:off x="1475656" y="5013176"/>
          <a:ext cx="6096000" cy="1483360"/>
        </p:xfrm>
        <a:graphic>
          <a:graphicData uri="http://schemas.openxmlformats.org/drawingml/2006/table">
            <a:tbl>
              <a:tblPr firstRow="1" bandRow="1">
                <a:tableStyleId>{5C22544A-7EE6-4342-B048-85BDC9FD1C3A}</a:tableStyleId>
              </a:tblPr>
              <a:tblGrid>
                <a:gridCol w="1440160"/>
                <a:gridCol w="2623840"/>
                <a:gridCol w="2032000"/>
              </a:tblGrid>
              <a:tr h="370840">
                <a:tc>
                  <a:txBody>
                    <a:bodyPr/>
                    <a:lstStyle/>
                    <a:p>
                      <a:r>
                        <a:rPr lang="nl-NL" dirty="0" smtClean="0">
                          <a:solidFill>
                            <a:srgbClr val="000000"/>
                          </a:solidFill>
                          <a:latin typeface="Times New Roman"/>
                        </a:rPr>
                        <a:t>Land</a:t>
                      </a:r>
                      <a:endParaRPr lang="nl-NL" dirty="0">
                        <a:solidFill>
                          <a:srgbClr val="000000"/>
                        </a:solidFill>
                        <a:latin typeface="Times New Roman"/>
                      </a:endParaRPr>
                    </a:p>
                  </a:txBody>
                  <a:tcPr/>
                </a:tc>
                <a:tc gridSpan="2">
                  <a:txBody>
                    <a:bodyPr/>
                    <a:lstStyle/>
                    <a:p>
                      <a:r>
                        <a:rPr lang="nl-NL" b="1" dirty="0" smtClean="0">
                          <a:solidFill>
                            <a:srgbClr val="000000"/>
                          </a:solidFill>
                          <a:latin typeface="Times New Roman"/>
                        </a:rPr>
                        <a:t>Productiekosten in arbeidsuren per eenheid</a:t>
                      </a:r>
                      <a:endParaRPr lang="nl-NL" b="1" dirty="0">
                        <a:solidFill>
                          <a:srgbClr val="000000"/>
                        </a:solidFill>
                        <a:latin typeface="Times New Roman"/>
                      </a:endParaRPr>
                    </a:p>
                  </a:txBody>
                  <a:tcPr/>
                </a:tc>
                <a:tc hMerge="1">
                  <a:txBody>
                    <a:bodyPr/>
                    <a:lstStyle/>
                    <a:p>
                      <a:endParaRPr lang="nl-NL" dirty="0"/>
                    </a:p>
                  </a:txBody>
                  <a:tcPr/>
                </a:tc>
              </a:tr>
              <a:tr h="370840">
                <a:tc>
                  <a:txBody>
                    <a:bodyPr/>
                    <a:lstStyle/>
                    <a:p>
                      <a:endParaRPr lang="nl-NL" dirty="0">
                        <a:latin typeface="Times New Roman"/>
                      </a:endParaRPr>
                    </a:p>
                  </a:txBody>
                  <a:tcPr/>
                </a:tc>
                <a:tc>
                  <a:txBody>
                    <a:bodyPr/>
                    <a:lstStyle/>
                    <a:p>
                      <a:pPr algn="ctr"/>
                      <a:r>
                        <a:rPr lang="nl-NL" dirty="0" smtClean="0">
                          <a:latin typeface="Times New Roman"/>
                        </a:rPr>
                        <a:t>Tomaten</a:t>
                      </a:r>
                      <a:endParaRPr lang="nl-NL" dirty="0">
                        <a:latin typeface="Times New Roman"/>
                      </a:endParaRPr>
                    </a:p>
                  </a:txBody>
                  <a:tcPr/>
                </a:tc>
                <a:tc>
                  <a:txBody>
                    <a:bodyPr/>
                    <a:lstStyle/>
                    <a:p>
                      <a:pPr algn="ctr"/>
                      <a:r>
                        <a:rPr lang="nl-NL" dirty="0" smtClean="0">
                          <a:latin typeface="Times New Roman"/>
                        </a:rPr>
                        <a:t>Schoenen</a:t>
                      </a:r>
                      <a:endParaRPr lang="nl-NL" dirty="0">
                        <a:latin typeface="Times New Roman"/>
                      </a:endParaRPr>
                    </a:p>
                  </a:txBody>
                  <a:tcPr/>
                </a:tc>
              </a:tr>
              <a:tr h="370840">
                <a:tc>
                  <a:txBody>
                    <a:bodyPr/>
                    <a:lstStyle/>
                    <a:p>
                      <a:r>
                        <a:rPr lang="nl-NL" dirty="0" smtClean="0">
                          <a:latin typeface="Times New Roman"/>
                        </a:rPr>
                        <a:t>Italië</a:t>
                      </a:r>
                      <a:endParaRPr lang="nl-NL" dirty="0">
                        <a:latin typeface="Times New Roman"/>
                      </a:endParaRPr>
                    </a:p>
                  </a:txBody>
                  <a:tcPr/>
                </a:tc>
                <a:tc>
                  <a:txBody>
                    <a:bodyPr/>
                    <a:lstStyle/>
                    <a:p>
                      <a:pPr algn="ctr"/>
                      <a:r>
                        <a:rPr lang="nl-NL" dirty="0" smtClean="0">
                          <a:latin typeface="Times New Roman"/>
                        </a:rPr>
                        <a:t>20</a:t>
                      </a:r>
                      <a:endParaRPr lang="nl-NL" dirty="0">
                        <a:latin typeface="Times New Roman"/>
                      </a:endParaRPr>
                    </a:p>
                  </a:txBody>
                  <a:tcPr/>
                </a:tc>
                <a:tc>
                  <a:txBody>
                    <a:bodyPr/>
                    <a:lstStyle/>
                    <a:p>
                      <a:pPr algn="ctr"/>
                      <a:r>
                        <a:rPr lang="nl-NL" dirty="0" smtClean="0">
                          <a:latin typeface="Times New Roman"/>
                        </a:rPr>
                        <a:t>40</a:t>
                      </a:r>
                      <a:endParaRPr lang="nl-NL" dirty="0">
                        <a:latin typeface="Times New Roman"/>
                      </a:endParaRPr>
                    </a:p>
                  </a:txBody>
                  <a:tcPr/>
                </a:tc>
              </a:tr>
              <a:tr h="370840">
                <a:tc>
                  <a:txBody>
                    <a:bodyPr/>
                    <a:lstStyle/>
                    <a:p>
                      <a:r>
                        <a:rPr lang="nl-NL" dirty="0" smtClean="0">
                          <a:latin typeface="Times New Roman"/>
                        </a:rPr>
                        <a:t>Nederland</a:t>
                      </a:r>
                      <a:endParaRPr lang="nl-NL" dirty="0">
                        <a:latin typeface="Times New Roman"/>
                      </a:endParaRPr>
                    </a:p>
                  </a:txBody>
                  <a:tcPr/>
                </a:tc>
                <a:tc>
                  <a:txBody>
                    <a:bodyPr/>
                    <a:lstStyle/>
                    <a:p>
                      <a:pPr algn="ctr"/>
                      <a:r>
                        <a:rPr lang="nl-NL" dirty="0" smtClean="0">
                          <a:latin typeface="Times New Roman"/>
                        </a:rPr>
                        <a:t>30</a:t>
                      </a:r>
                      <a:endParaRPr lang="nl-NL" dirty="0">
                        <a:latin typeface="Times New Roman"/>
                      </a:endParaRPr>
                    </a:p>
                  </a:txBody>
                  <a:tcPr/>
                </a:tc>
                <a:tc>
                  <a:txBody>
                    <a:bodyPr/>
                    <a:lstStyle/>
                    <a:p>
                      <a:pPr algn="ctr"/>
                      <a:r>
                        <a:rPr lang="nl-NL" dirty="0" smtClean="0">
                          <a:latin typeface="Times New Roman"/>
                        </a:rPr>
                        <a:t>90</a:t>
                      </a:r>
                      <a:endParaRPr lang="nl-NL" dirty="0">
                        <a:latin typeface="Times New Roman"/>
                      </a:endParaRPr>
                    </a:p>
                  </a:txBody>
                  <a:tcPr/>
                </a:tc>
              </a:tr>
            </a:tbl>
          </a:graphicData>
        </a:graphic>
      </p:graphicFrame>
    </p:spTree>
    <p:extLst>
      <p:ext uri="{BB962C8B-B14F-4D97-AF65-F5344CB8AC3E}">
        <p14:creationId xmlns:p14="http://schemas.microsoft.com/office/powerpoint/2010/main" val="13168525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712968" cy="980728"/>
          </a:xfrm>
        </p:spPr>
        <p:txBody>
          <a:bodyPr/>
          <a:lstStyle/>
          <a:p>
            <a:r>
              <a:rPr lang="nl-NL" dirty="0" smtClean="0"/>
              <a:t>Internationale handel</a:t>
            </a:r>
            <a:endParaRPr lang="nl-NL" dirty="0"/>
          </a:p>
        </p:txBody>
      </p:sp>
      <p:sp>
        <p:nvSpPr>
          <p:cNvPr id="4" name="Tijdelijke aanduiding voor tekst 3"/>
          <p:cNvSpPr>
            <a:spLocks noGrp="1"/>
          </p:cNvSpPr>
          <p:nvPr>
            <p:ph type="body" sz="half" idx="2"/>
          </p:nvPr>
        </p:nvSpPr>
        <p:spPr>
          <a:xfrm>
            <a:off x="179512" y="908720"/>
            <a:ext cx="8640960" cy="648072"/>
          </a:xfrm>
        </p:spPr>
        <p:txBody>
          <a:bodyPr/>
          <a:lstStyle/>
          <a:p>
            <a:pPr marL="0" indent="0">
              <a:buNone/>
            </a:pPr>
            <a:r>
              <a:rPr lang="nl-NL" dirty="0" smtClean="0"/>
              <a:t>Wat kunnen we uit de tabel aflezen?</a:t>
            </a:r>
            <a:endParaRPr lang="en-GB" dirty="0"/>
          </a:p>
          <a:p>
            <a:pPr marL="0" indent="0">
              <a:buNone/>
            </a:pPr>
            <a:endParaRPr lang="en-GB" dirty="0"/>
          </a:p>
        </p:txBody>
      </p:sp>
      <p:sp>
        <p:nvSpPr>
          <p:cNvPr id="5" name="Tijdelijke aanduiding voor tekst 3"/>
          <p:cNvSpPr txBox="1">
            <a:spLocks/>
          </p:cNvSpPr>
          <p:nvPr/>
        </p:nvSpPr>
        <p:spPr bwMode="auto">
          <a:xfrm>
            <a:off x="179512" y="3573016"/>
            <a:ext cx="8640960" cy="3168352"/>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imes New Roman"/>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Times New Roman"/>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Times New Roman"/>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Times New Roman"/>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Times New Roman"/>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nl-NL" dirty="0" smtClean="0">
                <a:ea typeface="Times New Roman"/>
                <a:cs typeface="Times New Roman"/>
              </a:rPr>
              <a:t>Italië heeft 20 uur nodig om een bepaalde hoeveelheid tomaten (bijv. een krat) te kweken. In Nederland is dat 30 uur voor dezelfde hoeveelheid.</a:t>
            </a:r>
          </a:p>
          <a:p>
            <a:pPr marL="0" indent="0">
              <a:buFontTx/>
              <a:buNone/>
            </a:pPr>
            <a:r>
              <a:rPr lang="nl-NL" dirty="0" smtClean="0">
                <a:ea typeface="Times New Roman"/>
                <a:cs typeface="Times New Roman"/>
              </a:rPr>
              <a:t>Italië heeft 40 uur nodig om een bepaalde hoeveelheid schoenen (bijv. tien paar) te maken. In Nederland is dat 90 uur voor hetzelfde aantal.</a:t>
            </a:r>
            <a:endParaRPr lang="en-GB" dirty="0" smtClean="0">
              <a:ea typeface="Times New Roman"/>
              <a:cs typeface="Times New Roman"/>
            </a:endParaRPr>
          </a:p>
          <a:p>
            <a:pPr marL="0" indent="0">
              <a:buFontTx/>
              <a:buNone/>
            </a:pPr>
            <a:endParaRPr lang="en-GB" dirty="0">
              <a:ea typeface="Times New Roman"/>
              <a:cs typeface="Times New Roman"/>
            </a:endParaRPr>
          </a:p>
        </p:txBody>
      </p:sp>
      <p:graphicFrame>
        <p:nvGraphicFramePr>
          <p:cNvPr id="7" name="Tabel 6"/>
          <p:cNvGraphicFramePr>
            <a:graphicFrameLocks noGrp="1"/>
          </p:cNvGraphicFramePr>
          <p:nvPr>
            <p:extLst>
              <p:ext uri="{D42A27DB-BD31-4B8C-83A1-F6EECF244321}">
                <p14:modId xmlns:p14="http://schemas.microsoft.com/office/powerpoint/2010/main" val="1626221866"/>
              </p:ext>
            </p:extLst>
          </p:nvPr>
        </p:nvGraphicFramePr>
        <p:xfrm>
          <a:off x="1644352" y="1729616"/>
          <a:ext cx="6096000" cy="1483360"/>
        </p:xfrm>
        <a:graphic>
          <a:graphicData uri="http://schemas.openxmlformats.org/drawingml/2006/table">
            <a:tbl>
              <a:tblPr firstRow="1" bandRow="1">
                <a:tableStyleId>{5C22544A-7EE6-4342-B048-85BDC9FD1C3A}</a:tableStyleId>
              </a:tblPr>
              <a:tblGrid>
                <a:gridCol w="1440160"/>
                <a:gridCol w="2623840"/>
                <a:gridCol w="2032000"/>
              </a:tblGrid>
              <a:tr h="370840">
                <a:tc>
                  <a:txBody>
                    <a:bodyPr/>
                    <a:lstStyle/>
                    <a:p>
                      <a:r>
                        <a:rPr lang="nl-NL" dirty="0" smtClean="0">
                          <a:solidFill>
                            <a:srgbClr val="000000"/>
                          </a:solidFill>
                          <a:latin typeface="Times New Roman"/>
                        </a:rPr>
                        <a:t>Land</a:t>
                      </a:r>
                      <a:endParaRPr lang="nl-NL" dirty="0">
                        <a:solidFill>
                          <a:srgbClr val="000000"/>
                        </a:solidFill>
                        <a:latin typeface="Times New Roman"/>
                      </a:endParaRPr>
                    </a:p>
                  </a:txBody>
                  <a:tcPr/>
                </a:tc>
                <a:tc gridSpan="2">
                  <a:txBody>
                    <a:bodyPr/>
                    <a:lstStyle/>
                    <a:p>
                      <a:r>
                        <a:rPr lang="nl-NL" b="1" dirty="0" smtClean="0">
                          <a:solidFill>
                            <a:srgbClr val="000000"/>
                          </a:solidFill>
                          <a:latin typeface="Times New Roman"/>
                        </a:rPr>
                        <a:t>Productiekosten in arbeidsuren per eenheid</a:t>
                      </a:r>
                      <a:endParaRPr lang="nl-NL" b="1" dirty="0">
                        <a:solidFill>
                          <a:srgbClr val="000000"/>
                        </a:solidFill>
                        <a:latin typeface="Times New Roman"/>
                      </a:endParaRPr>
                    </a:p>
                  </a:txBody>
                  <a:tcPr/>
                </a:tc>
                <a:tc hMerge="1">
                  <a:txBody>
                    <a:bodyPr/>
                    <a:lstStyle/>
                    <a:p>
                      <a:endParaRPr lang="nl-NL" dirty="0"/>
                    </a:p>
                  </a:txBody>
                  <a:tcPr/>
                </a:tc>
              </a:tr>
              <a:tr h="370840">
                <a:tc>
                  <a:txBody>
                    <a:bodyPr/>
                    <a:lstStyle/>
                    <a:p>
                      <a:endParaRPr lang="nl-NL" dirty="0">
                        <a:latin typeface="Times New Roman"/>
                      </a:endParaRPr>
                    </a:p>
                  </a:txBody>
                  <a:tcPr/>
                </a:tc>
                <a:tc>
                  <a:txBody>
                    <a:bodyPr/>
                    <a:lstStyle/>
                    <a:p>
                      <a:pPr algn="ctr"/>
                      <a:r>
                        <a:rPr lang="nl-NL" dirty="0" smtClean="0">
                          <a:latin typeface="Times New Roman"/>
                        </a:rPr>
                        <a:t>Tomaten</a:t>
                      </a:r>
                      <a:endParaRPr lang="nl-NL" dirty="0">
                        <a:latin typeface="Times New Roman"/>
                      </a:endParaRPr>
                    </a:p>
                  </a:txBody>
                  <a:tcPr/>
                </a:tc>
                <a:tc>
                  <a:txBody>
                    <a:bodyPr/>
                    <a:lstStyle/>
                    <a:p>
                      <a:pPr algn="ctr"/>
                      <a:r>
                        <a:rPr lang="nl-NL" dirty="0" smtClean="0">
                          <a:latin typeface="Times New Roman"/>
                        </a:rPr>
                        <a:t>Schoenen</a:t>
                      </a:r>
                      <a:endParaRPr lang="nl-NL" dirty="0">
                        <a:latin typeface="Times New Roman"/>
                      </a:endParaRPr>
                    </a:p>
                  </a:txBody>
                  <a:tcPr/>
                </a:tc>
              </a:tr>
              <a:tr h="370840">
                <a:tc>
                  <a:txBody>
                    <a:bodyPr/>
                    <a:lstStyle/>
                    <a:p>
                      <a:r>
                        <a:rPr lang="nl-NL" dirty="0" smtClean="0">
                          <a:latin typeface="Times New Roman"/>
                        </a:rPr>
                        <a:t>Italië</a:t>
                      </a:r>
                      <a:endParaRPr lang="nl-NL" dirty="0">
                        <a:latin typeface="Times New Roman"/>
                      </a:endParaRPr>
                    </a:p>
                  </a:txBody>
                  <a:tcPr/>
                </a:tc>
                <a:tc>
                  <a:txBody>
                    <a:bodyPr/>
                    <a:lstStyle/>
                    <a:p>
                      <a:pPr algn="ctr"/>
                      <a:r>
                        <a:rPr lang="nl-NL" dirty="0" smtClean="0">
                          <a:latin typeface="Times New Roman"/>
                        </a:rPr>
                        <a:t>20</a:t>
                      </a:r>
                      <a:endParaRPr lang="nl-NL" dirty="0">
                        <a:latin typeface="Times New Roman"/>
                      </a:endParaRPr>
                    </a:p>
                  </a:txBody>
                  <a:tcPr/>
                </a:tc>
                <a:tc>
                  <a:txBody>
                    <a:bodyPr/>
                    <a:lstStyle/>
                    <a:p>
                      <a:pPr algn="ctr"/>
                      <a:r>
                        <a:rPr lang="nl-NL" dirty="0" smtClean="0">
                          <a:latin typeface="Times New Roman"/>
                        </a:rPr>
                        <a:t>40</a:t>
                      </a:r>
                      <a:endParaRPr lang="nl-NL" dirty="0">
                        <a:latin typeface="Times New Roman"/>
                      </a:endParaRPr>
                    </a:p>
                  </a:txBody>
                  <a:tcPr/>
                </a:tc>
              </a:tr>
              <a:tr h="370840">
                <a:tc>
                  <a:txBody>
                    <a:bodyPr/>
                    <a:lstStyle/>
                    <a:p>
                      <a:r>
                        <a:rPr lang="nl-NL" dirty="0" smtClean="0">
                          <a:latin typeface="Times New Roman"/>
                        </a:rPr>
                        <a:t>Nederland</a:t>
                      </a:r>
                      <a:endParaRPr lang="nl-NL" dirty="0">
                        <a:latin typeface="Times New Roman"/>
                      </a:endParaRPr>
                    </a:p>
                  </a:txBody>
                  <a:tcPr/>
                </a:tc>
                <a:tc>
                  <a:txBody>
                    <a:bodyPr/>
                    <a:lstStyle/>
                    <a:p>
                      <a:pPr algn="ctr"/>
                      <a:r>
                        <a:rPr lang="nl-NL" dirty="0" smtClean="0">
                          <a:latin typeface="Times New Roman"/>
                        </a:rPr>
                        <a:t>30</a:t>
                      </a:r>
                      <a:endParaRPr lang="nl-NL" dirty="0">
                        <a:latin typeface="Times New Roman"/>
                      </a:endParaRPr>
                    </a:p>
                  </a:txBody>
                  <a:tcPr/>
                </a:tc>
                <a:tc>
                  <a:txBody>
                    <a:bodyPr/>
                    <a:lstStyle/>
                    <a:p>
                      <a:pPr algn="ctr"/>
                      <a:r>
                        <a:rPr lang="nl-NL" dirty="0" smtClean="0">
                          <a:latin typeface="Times New Roman"/>
                        </a:rPr>
                        <a:t>90</a:t>
                      </a:r>
                      <a:endParaRPr lang="nl-NL" dirty="0">
                        <a:latin typeface="Times New Roman"/>
                      </a:endParaRPr>
                    </a:p>
                  </a:txBody>
                  <a:tcPr/>
                </a:tc>
              </a:tr>
            </a:tbl>
          </a:graphicData>
        </a:graphic>
      </p:graphicFrame>
    </p:spTree>
    <p:extLst>
      <p:ext uri="{BB962C8B-B14F-4D97-AF65-F5344CB8AC3E}">
        <p14:creationId xmlns:p14="http://schemas.microsoft.com/office/powerpoint/2010/main" val="31337487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14274DCB2BB54AA83C54D03A065558" ma:contentTypeVersion="" ma:contentTypeDescription="Een nieuw document maken." ma:contentTypeScope="" ma:versionID="e4c1680e23778b5f4b4d23c23de179b9">
  <xsd:schema xmlns:xsd="http://www.w3.org/2001/XMLSchema" xmlns:xs="http://www.w3.org/2001/XMLSchema" xmlns:p="http://schemas.microsoft.com/office/2006/metadata/properties" xmlns:ns2="c76c6cae-abb4-4a06-bc8f-18f813001c24" xmlns:ns3="37a32fcf-6030-4bba-9360-2912b9a14f06" xmlns:ns4="d26e5506-11bb-4226-8e79-b11ca7fbbaef" targetNamespace="http://schemas.microsoft.com/office/2006/metadata/properties" ma:root="true" ma:fieldsID="e7ebbaa887729f8b4457294fed21ed1f" ns2:_="" ns3:_="" ns4:_="">
    <xsd:import namespace="c76c6cae-abb4-4a06-bc8f-18f813001c24"/>
    <xsd:import namespace="37a32fcf-6030-4bba-9360-2912b9a14f06"/>
    <xsd:import namespace="d26e5506-11bb-4226-8e79-b11ca7fbbaef"/>
    <xsd:element name="properties">
      <xsd:complexType>
        <xsd:sequence>
          <xsd:element name="documentManagement">
            <xsd:complexType>
              <xsd:all>
                <xsd:element ref="ns2:SharedWithUsers" minOccurs="0"/>
                <xsd:element ref="ns2:SharingHintHash" minOccurs="0"/>
                <xsd:element ref="ns3:MediaServiceMetadata" minOccurs="0"/>
                <xsd:element ref="ns3:MediaServiceFastMetadata" minOccurs="0"/>
                <xsd:element ref="ns4:SharedWithDetails"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6c6cae-abb4-4a06-bc8f-18f813001c24"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int-hash dele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a32fcf-6030-4bba-9360-2912b9a14f0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6e5506-11bb-4226-8e79-b11ca7fbbaef" elementFormDefault="qualified">
    <xsd:import namespace="http://schemas.microsoft.com/office/2006/documentManagement/types"/>
    <xsd:import namespace="http://schemas.microsoft.com/office/infopath/2007/PartnerControls"/>
    <xsd:element name="SharedWithDetails" ma:index="1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6DF9D4-783D-49B8-BF5C-CDC77574CA25}"/>
</file>

<file path=customXml/itemProps2.xml><?xml version="1.0" encoding="utf-8"?>
<ds:datastoreItem xmlns:ds="http://schemas.openxmlformats.org/officeDocument/2006/customXml" ds:itemID="{3E3A0E25-4E3B-43B3-ADAE-4F2388EEB564}"/>
</file>

<file path=customXml/itemProps3.xml><?xml version="1.0" encoding="utf-8"?>
<ds:datastoreItem xmlns:ds="http://schemas.openxmlformats.org/officeDocument/2006/customXml" ds:itemID="{3D9C7209-E330-4A90-9E4A-D96B94439331}"/>
</file>

<file path=docProps/app.xml><?xml version="1.0" encoding="utf-8"?>
<Properties xmlns="http://schemas.openxmlformats.org/officeDocument/2006/extended-properties" xmlns:vt="http://schemas.openxmlformats.org/officeDocument/2006/docPropsVTypes">
  <TotalTime>6652</TotalTime>
  <Words>1298</Words>
  <Application>Microsoft Macintosh PowerPoint</Application>
  <PresentationFormat>Diavoorstelling (4:3)</PresentationFormat>
  <Paragraphs>321</Paragraphs>
  <Slides>29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29</vt:i4>
      </vt:variant>
    </vt:vector>
  </HeadingPairs>
  <TitlesOfParts>
    <vt:vector size="34" baseType="lpstr">
      <vt:lpstr>MS PGothic</vt:lpstr>
      <vt:lpstr>Symbol</vt:lpstr>
      <vt:lpstr>Times</vt:lpstr>
      <vt:lpstr>Times New Roman</vt:lpstr>
      <vt:lpstr>Blank</vt:lpstr>
      <vt:lpstr>Internationale handel</vt:lpstr>
      <vt:lpstr>Hoe gebruik je deze uitleg?</vt:lpstr>
      <vt:lpstr>Internationale handel</vt:lpstr>
      <vt:lpstr>Internationale handel</vt:lpstr>
      <vt:lpstr>Internationale handel</vt:lpstr>
      <vt:lpstr>Internationale handel</vt:lpstr>
      <vt:lpstr>Internationale handel</vt:lpstr>
      <vt:lpstr>Internationale handel</vt:lpstr>
      <vt:lpstr>Internationale handel</vt:lpstr>
      <vt:lpstr>Internationale handel</vt:lpstr>
      <vt:lpstr>Internationale handel</vt:lpstr>
      <vt:lpstr>Internationale handel</vt:lpstr>
      <vt:lpstr>Internationale handel</vt:lpstr>
      <vt:lpstr>Internationale handel</vt:lpstr>
      <vt:lpstr>Internationale handel</vt:lpstr>
      <vt:lpstr>Internationale handel</vt:lpstr>
      <vt:lpstr>Internationale handel</vt:lpstr>
      <vt:lpstr>Internationale handel</vt:lpstr>
      <vt:lpstr>Internationale handel</vt:lpstr>
      <vt:lpstr>Internationale handel</vt:lpstr>
      <vt:lpstr>Internationale handel</vt:lpstr>
      <vt:lpstr>Internationale handel</vt:lpstr>
      <vt:lpstr>Internationale handel</vt:lpstr>
      <vt:lpstr>Internationale handel</vt:lpstr>
      <vt:lpstr>Internationale handel</vt:lpstr>
      <vt:lpstr>Internationale handel</vt:lpstr>
      <vt:lpstr>Internationale handel</vt:lpstr>
      <vt:lpstr>Internationale handel</vt:lpstr>
      <vt:lpstr>Internationale handel</vt:lpstr>
    </vt:vector>
  </TitlesOfParts>
  <Company>Macintosh</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marktmechanisme</dc:title>
  <dc:creator>P.J.W.M. D Elfant</dc:creator>
  <cp:lastModifiedBy>Perry D'Elfant</cp:lastModifiedBy>
  <cp:revision>609</cp:revision>
  <dcterms:created xsi:type="dcterms:W3CDTF">2002-07-09T21:08:05Z</dcterms:created>
  <dcterms:modified xsi:type="dcterms:W3CDTF">2017-09-06T14:07:16Z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0x010100A314274DCB2BB54AA83C54D03A065558</vt:lpwstr>
  </property>
</Properties>
</file>